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472" r:id="rId3"/>
    <p:sldId id="475" r:id="rId4"/>
    <p:sldId id="476" r:id="rId5"/>
    <p:sldId id="478" r:id="rId6"/>
    <p:sldId id="479" r:id="rId7"/>
    <p:sldId id="480" r:id="rId8"/>
    <p:sldId id="481" r:id="rId9"/>
    <p:sldId id="482" r:id="rId10"/>
    <p:sldId id="483" r:id="rId11"/>
    <p:sldId id="484" r:id="rId12"/>
    <p:sldId id="477"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51"/>
    <p:restoredTop sz="68672"/>
  </p:normalViewPr>
  <p:slideViewPr>
    <p:cSldViewPr snapToObjects="1">
      <p:cViewPr varScale="1">
        <p:scale>
          <a:sx n="125" d="100"/>
          <a:sy n="125" d="100"/>
        </p:scale>
        <p:origin x="109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9E76C-42D5-8344-8862-9F144296C161}" type="datetimeFigureOut">
              <a:rPr lang="en-US" smtClean="0"/>
              <a:t>12/18/19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4D7B8-A9BF-E842-957E-0B8E40E49579}" type="slidenum">
              <a:rPr lang="en-US" smtClean="0"/>
              <a:t>‹#›</a:t>
            </a:fld>
            <a:endParaRPr lang="en-US"/>
          </a:p>
        </p:txBody>
      </p:sp>
    </p:spTree>
    <p:extLst>
      <p:ext uri="{BB962C8B-B14F-4D97-AF65-F5344CB8AC3E}">
        <p14:creationId xmlns:p14="http://schemas.microsoft.com/office/powerpoint/2010/main" val="29122764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0" u="none" strike="noStrike" kern="1200" dirty="0">
                <a:solidFill>
                  <a:schemeClr val="tx1"/>
                </a:solidFill>
                <a:effectLst/>
                <a:latin typeface="+mn-lt"/>
                <a:ea typeface="+mn-ea"/>
                <a:cs typeface="+mn-cs"/>
              </a:rPr>
              <a:t>Celebrate E-mail Debt Forgiveness Day!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Here at Reply All, we invented a holiday call Email Debt Forgiveness Day - a holiday to erase all the guilt that comes from being bad at email. If there’s an email response you’ve wanted to send but been too anxious to send, you can send it on December 31, without any apologies or explanations for all the time that has lapsed. It doesn’t matter how long it’s been. Just include a link to this explainer, the one you’re reading right now, so that your recipient knows what’s going on. Together, we can all make our inboxes less stressful.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So, with December 31 right around the corner, how can you participate? Easy:</a:t>
            </a:r>
          </a:p>
          <a:p>
            <a:r>
              <a:rPr lang="en-US" sz="900" b="0" i="0" u="none" strike="noStrike" kern="1200" dirty="0">
                <a:solidFill>
                  <a:schemeClr val="tx1"/>
                </a:solidFill>
                <a:effectLst/>
                <a:latin typeface="+mn-lt"/>
                <a:ea typeface="+mn-ea"/>
                <a:cs typeface="+mn-cs"/>
              </a:rPr>
              <a:t>Start thinking now-- what’s the one e-mail you’ve been avoiding.</a:t>
            </a:r>
          </a:p>
          <a:p>
            <a:r>
              <a:rPr lang="en-US" sz="900" b="0" i="0" u="none" strike="noStrike" kern="1200" dirty="0">
                <a:solidFill>
                  <a:schemeClr val="tx1"/>
                </a:solidFill>
                <a:effectLst/>
                <a:latin typeface="+mn-lt"/>
                <a:ea typeface="+mn-ea"/>
                <a:cs typeface="+mn-cs"/>
              </a:rPr>
              <a:t>On December 31, write your response as though the e-mail just arrived that morning.</a:t>
            </a:r>
          </a:p>
          <a:p>
            <a:r>
              <a:rPr lang="en-US" sz="900" b="0" i="0" u="none" strike="noStrike" kern="1200" dirty="0">
                <a:solidFill>
                  <a:schemeClr val="tx1"/>
                </a:solidFill>
                <a:effectLst/>
                <a:latin typeface="+mn-lt"/>
                <a:ea typeface="+mn-ea"/>
                <a:cs typeface="+mn-cs"/>
              </a:rPr>
              <a:t>It doesn’t matter how long it’s been. Just include a link to this explainer, the one you’re reading right now, so that your recipient knows what’s going on.</a:t>
            </a:r>
          </a:p>
          <a:p>
            <a:r>
              <a:rPr lang="en-US" sz="900" b="0" i="0" u="none" strike="noStrike" kern="1200" dirty="0">
                <a:solidFill>
                  <a:schemeClr val="tx1"/>
                </a:solidFill>
                <a:effectLst/>
                <a:latin typeface="+mn-lt"/>
                <a:ea typeface="+mn-ea"/>
                <a:cs typeface="+mn-cs"/>
              </a:rPr>
              <a:t>Click send.</a:t>
            </a:r>
          </a:p>
          <a:p>
            <a:r>
              <a:rPr lang="en-US" sz="900" b="0" i="0" u="none" strike="noStrike" kern="1200" dirty="0">
                <a:solidFill>
                  <a:schemeClr val="tx1"/>
                </a:solidFill>
                <a:effectLst/>
                <a:latin typeface="+mn-lt"/>
                <a:ea typeface="+mn-ea"/>
                <a:cs typeface="+mn-cs"/>
              </a:rPr>
              <a:t>Take a deep breath, and feel the weight lift off your shoulders. Go about your day a little lighter.</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We must learn to forgive. </a:t>
            </a:r>
            <a:r>
              <a:rPr lang="en-US" sz="900" b="0" i="1" u="none" strike="noStrike" kern="1200" dirty="0">
                <a:solidFill>
                  <a:schemeClr val="tx1"/>
                </a:solidFill>
                <a:effectLst/>
                <a:latin typeface="+mn-lt"/>
                <a:ea typeface="+mn-ea"/>
                <a:cs typeface="+mn-cs"/>
              </a:rPr>
              <a:t>Until we do that we can never go forward</a:t>
            </a:r>
            <a:r>
              <a:rPr lang="en-US" sz="900" b="0" i="0" u="none" strike="noStrike" kern="1200" dirty="0">
                <a:solidFill>
                  <a:schemeClr val="tx1"/>
                </a:solidFill>
                <a:effectLst/>
                <a:latin typeface="+mn-lt"/>
                <a:ea typeface="+mn-ea"/>
                <a:cs typeface="+mn-cs"/>
              </a:rPr>
              <a:t>. As long as we live in the past, we will be chained to the past, and the people who have hurt us deeply win a double victory-once when they hurt us the first time and twice when we refuse to let go and move on.</a:t>
            </a:r>
          </a:p>
        </p:txBody>
      </p:sp>
      <p:sp>
        <p:nvSpPr>
          <p:cNvPr id="4" name="Slide Number Placeholder 3"/>
          <p:cNvSpPr>
            <a:spLocks noGrp="1"/>
          </p:cNvSpPr>
          <p:nvPr>
            <p:ph type="sldNum" sz="quarter" idx="5"/>
          </p:nvPr>
        </p:nvSpPr>
        <p:spPr/>
        <p:txBody>
          <a:bodyPr/>
          <a:lstStyle/>
          <a:p>
            <a:fld id="{6BB4D7B8-A9BF-E842-957E-0B8E40E49579}" type="slidenum">
              <a:rPr lang="en-US" smtClean="0"/>
              <a:t>1</a:t>
            </a:fld>
            <a:endParaRPr lang="en-US"/>
          </a:p>
        </p:txBody>
      </p:sp>
    </p:spTree>
    <p:extLst>
      <p:ext uri="{BB962C8B-B14F-4D97-AF65-F5344CB8AC3E}">
        <p14:creationId xmlns:p14="http://schemas.microsoft.com/office/powerpoint/2010/main" val="270355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10</a:t>
            </a:fld>
            <a:endParaRPr lang="en-US"/>
          </a:p>
        </p:txBody>
      </p:sp>
    </p:spTree>
    <p:extLst>
      <p:ext uri="{BB962C8B-B14F-4D97-AF65-F5344CB8AC3E}">
        <p14:creationId xmlns:p14="http://schemas.microsoft.com/office/powerpoint/2010/main" val="144433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11</a:t>
            </a:fld>
            <a:endParaRPr lang="en-US"/>
          </a:p>
        </p:txBody>
      </p:sp>
    </p:spTree>
    <p:extLst>
      <p:ext uri="{BB962C8B-B14F-4D97-AF65-F5344CB8AC3E}">
        <p14:creationId xmlns:p14="http://schemas.microsoft.com/office/powerpoint/2010/main" val="318108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0" u="none" strike="noStrike" kern="1200" dirty="0">
                <a:solidFill>
                  <a:schemeClr val="tx1"/>
                </a:solidFill>
                <a:effectLst/>
                <a:latin typeface="+mn-lt"/>
                <a:ea typeface="+mn-ea"/>
                <a:cs typeface="+mn-cs"/>
              </a:rPr>
              <a:t>Celebrate E-mail Debt Forgiveness Day!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Here at Reply All, we invented a holiday call Email Debt Forgiveness Day - a holiday to erase all the guilt that comes from being bad at email. If there’s an email response you’ve wanted to send but been too anxious to send, you can send it on December 31, without any apologies or explanations for all the time that has lapsed. It doesn’t matter how long it’s been. Just include a link to this explainer, the one you’re reading right now, so that your recipient knows what’s going on. Together, we can all make our inboxes less stressful.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So, with December 31 right around the corner, how can you participate? Easy:</a:t>
            </a:r>
          </a:p>
          <a:p>
            <a:r>
              <a:rPr lang="en-US" sz="900" b="0" i="0" u="none" strike="noStrike" kern="1200" dirty="0">
                <a:solidFill>
                  <a:schemeClr val="tx1"/>
                </a:solidFill>
                <a:effectLst/>
                <a:latin typeface="+mn-lt"/>
                <a:ea typeface="+mn-ea"/>
                <a:cs typeface="+mn-cs"/>
              </a:rPr>
              <a:t>Start thinking now-- what’s the one e-mail you’ve been avoiding.</a:t>
            </a:r>
          </a:p>
          <a:p>
            <a:r>
              <a:rPr lang="en-US" sz="900" b="0" i="0" u="none" strike="noStrike" kern="1200" dirty="0">
                <a:solidFill>
                  <a:schemeClr val="tx1"/>
                </a:solidFill>
                <a:effectLst/>
                <a:latin typeface="+mn-lt"/>
                <a:ea typeface="+mn-ea"/>
                <a:cs typeface="+mn-cs"/>
              </a:rPr>
              <a:t>On December 31, write your response as though the e-mail just arrived that morning.</a:t>
            </a:r>
          </a:p>
          <a:p>
            <a:r>
              <a:rPr lang="en-US" sz="900" b="0" i="0" u="none" strike="noStrike" kern="1200" dirty="0">
                <a:solidFill>
                  <a:schemeClr val="tx1"/>
                </a:solidFill>
                <a:effectLst/>
                <a:latin typeface="+mn-lt"/>
                <a:ea typeface="+mn-ea"/>
                <a:cs typeface="+mn-cs"/>
              </a:rPr>
              <a:t>It doesn’t matter how long it’s been. Just include a link to this explainer, the one you’re reading right now, so that your recipient knows what’s going on.</a:t>
            </a:r>
          </a:p>
          <a:p>
            <a:r>
              <a:rPr lang="en-US" sz="900" b="0" i="0" u="none" strike="noStrike" kern="1200" dirty="0">
                <a:solidFill>
                  <a:schemeClr val="tx1"/>
                </a:solidFill>
                <a:effectLst/>
                <a:latin typeface="+mn-lt"/>
                <a:ea typeface="+mn-ea"/>
                <a:cs typeface="+mn-cs"/>
              </a:rPr>
              <a:t>Click send.</a:t>
            </a:r>
          </a:p>
          <a:p>
            <a:r>
              <a:rPr lang="en-US" sz="900" b="0" i="0" u="none" strike="noStrike" kern="1200" dirty="0">
                <a:solidFill>
                  <a:schemeClr val="tx1"/>
                </a:solidFill>
                <a:effectLst/>
                <a:latin typeface="+mn-lt"/>
                <a:ea typeface="+mn-ea"/>
                <a:cs typeface="+mn-cs"/>
              </a:rPr>
              <a:t>Take a deep breath, and feel the weight lift off your shoulders. Go about your day a little lighter.</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We must learn to forgive. </a:t>
            </a:r>
            <a:r>
              <a:rPr lang="en-US" sz="900" b="0" i="1" u="none" strike="noStrike" kern="1200" dirty="0">
                <a:solidFill>
                  <a:schemeClr val="tx1"/>
                </a:solidFill>
                <a:effectLst/>
                <a:latin typeface="+mn-lt"/>
                <a:ea typeface="+mn-ea"/>
                <a:cs typeface="+mn-cs"/>
              </a:rPr>
              <a:t>Until we do that we can never go forward</a:t>
            </a:r>
            <a:r>
              <a:rPr lang="en-US" sz="900" b="0" i="0" u="none" strike="noStrike" kern="1200" dirty="0">
                <a:solidFill>
                  <a:schemeClr val="tx1"/>
                </a:solidFill>
                <a:effectLst/>
                <a:latin typeface="+mn-lt"/>
                <a:ea typeface="+mn-ea"/>
                <a:cs typeface="+mn-cs"/>
              </a:rPr>
              <a:t>. As long as we live in the past, we will be chained to the past, and the people who have hurt us deeply win a double victory-once when they hurt us the first time and twice when we refuse to let go and move on.</a:t>
            </a:r>
          </a:p>
        </p:txBody>
      </p:sp>
      <p:sp>
        <p:nvSpPr>
          <p:cNvPr id="4" name="Slide Number Placeholder 3"/>
          <p:cNvSpPr>
            <a:spLocks noGrp="1"/>
          </p:cNvSpPr>
          <p:nvPr>
            <p:ph type="sldNum" sz="quarter" idx="5"/>
          </p:nvPr>
        </p:nvSpPr>
        <p:spPr/>
        <p:txBody>
          <a:bodyPr/>
          <a:lstStyle/>
          <a:p>
            <a:fld id="{6BB4D7B8-A9BF-E842-957E-0B8E40E49579}" type="slidenum">
              <a:rPr lang="en-US" smtClean="0"/>
              <a:t>12</a:t>
            </a:fld>
            <a:endParaRPr lang="en-US"/>
          </a:p>
        </p:txBody>
      </p:sp>
    </p:spTree>
    <p:extLst>
      <p:ext uri="{BB962C8B-B14F-4D97-AF65-F5344CB8AC3E}">
        <p14:creationId xmlns:p14="http://schemas.microsoft.com/office/powerpoint/2010/main" val="285375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2</a:t>
            </a:fld>
            <a:endParaRPr lang="en-US"/>
          </a:p>
        </p:txBody>
      </p:sp>
    </p:spTree>
    <p:extLst>
      <p:ext uri="{BB962C8B-B14F-4D97-AF65-F5344CB8AC3E}">
        <p14:creationId xmlns:p14="http://schemas.microsoft.com/office/powerpoint/2010/main" val="222249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3</a:t>
            </a:fld>
            <a:endParaRPr lang="en-US"/>
          </a:p>
        </p:txBody>
      </p:sp>
    </p:spTree>
    <p:extLst>
      <p:ext uri="{BB962C8B-B14F-4D97-AF65-F5344CB8AC3E}">
        <p14:creationId xmlns:p14="http://schemas.microsoft.com/office/powerpoint/2010/main" val="391185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4</a:t>
            </a:fld>
            <a:endParaRPr lang="en-US"/>
          </a:p>
        </p:txBody>
      </p:sp>
    </p:spTree>
    <p:extLst>
      <p:ext uri="{BB962C8B-B14F-4D97-AF65-F5344CB8AC3E}">
        <p14:creationId xmlns:p14="http://schemas.microsoft.com/office/powerpoint/2010/main" val="135824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5</a:t>
            </a:fld>
            <a:endParaRPr lang="en-US"/>
          </a:p>
        </p:txBody>
      </p:sp>
    </p:spTree>
    <p:extLst>
      <p:ext uri="{BB962C8B-B14F-4D97-AF65-F5344CB8AC3E}">
        <p14:creationId xmlns:p14="http://schemas.microsoft.com/office/powerpoint/2010/main" val="369874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6</a:t>
            </a:fld>
            <a:endParaRPr lang="en-US"/>
          </a:p>
        </p:txBody>
      </p:sp>
    </p:spTree>
    <p:extLst>
      <p:ext uri="{BB962C8B-B14F-4D97-AF65-F5344CB8AC3E}">
        <p14:creationId xmlns:p14="http://schemas.microsoft.com/office/powerpoint/2010/main" val="198401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7</a:t>
            </a:fld>
            <a:endParaRPr lang="en-US"/>
          </a:p>
        </p:txBody>
      </p:sp>
    </p:spTree>
    <p:extLst>
      <p:ext uri="{BB962C8B-B14F-4D97-AF65-F5344CB8AC3E}">
        <p14:creationId xmlns:p14="http://schemas.microsoft.com/office/powerpoint/2010/main" val="375663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8</a:t>
            </a:fld>
            <a:endParaRPr lang="en-US"/>
          </a:p>
        </p:txBody>
      </p:sp>
    </p:spTree>
    <p:extLst>
      <p:ext uri="{BB962C8B-B14F-4D97-AF65-F5344CB8AC3E}">
        <p14:creationId xmlns:p14="http://schemas.microsoft.com/office/powerpoint/2010/main" val="373777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4D7B8-A9BF-E842-957E-0B8E40E49579}" type="slidenum">
              <a:rPr lang="en-US" smtClean="0"/>
              <a:t>9</a:t>
            </a:fld>
            <a:endParaRPr lang="en-US"/>
          </a:p>
        </p:txBody>
      </p:sp>
    </p:spTree>
    <p:extLst>
      <p:ext uri="{BB962C8B-B14F-4D97-AF65-F5344CB8AC3E}">
        <p14:creationId xmlns:p14="http://schemas.microsoft.com/office/powerpoint/2010/main" val="293891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1EDF4C-E027-1447-935A-0BAAF1C86775}"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324136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EDF4C-E027-1447-935A-0BAAF1C86775}"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344138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EDF4C-E027-1447-935A-0BAAF1C86775}"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142275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EDF4C-E027-1447-935A-0BAAF1C86775}"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330095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1EDF4C-E027-1447-935A-0BAAF1C86775}"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24122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1EDF4C-E027-1447-935A-0BAAF1C86775}"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17188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EDF4C-E027-1447-935A-0BAAF1C86775}" type="datetimeFigureOut">
              <a:rPr lang="en-US" smtClean="0"/>
              <a:t>12/18/19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84674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1EDF4C-E027-1447-935A-0BAAF1C86775}" type="datetimeFigureOut">
              <a:rPr lang="en-US" smtClean="0"/>
              <a:t>12/18/19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286071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EDF4C-E027-1447-935A-0BAAF1C86775}" type="datetimeFigureOut">
              <a:rPr lang="en-US" smtClean="0"/>
              <a:t>12/18/19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360179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61EDF4C-E027-1447-935A-0BAAF1C86775}"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53515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61EDF4C-E027-1447-935A-0BAAF1C86775}"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BA81-B96E-8349-AFB1-63273CFE7C7C}" type="slidenum">
              <a:rPr lang="en-US" smtClean="0"/>
              <a:t>‹#›</a:t>
            </a:fld>
            <a:endParaRPr lang="en-US"/>
          </a:p>
        </p:txBody>
      </p:sp>
    </p:spTree>
    <p:extLst>
      <p:ext uri="{BB962C8B-B14F-4D97-AF65-F5344CB8AC3E}">
        <p14:creationId xmlns:p14="http://schemas.microsoft.com/office/powerpoint/2010/main" val="230112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1EDF4C-E027-1447-935A-0BAAF1C86775}" type="datetimeFigureOut">
              <a:rPr lang="en-US" smtClean="0"/>
              <a:t>12/18/19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81BA81-B96E-8349-AFB1-63273CFE7C7C}" type="slidenum">
              <a:rPr lang="en-US" smtClean="0"/>
              <a:t>‹#›</a:t>
            </a:fld>
            <a:endParaRPr lang="en-US"/>
          </a:p>
        </p:txBody>
      </p:sp>
    </p:spTree>
    <p:extLst>
      <p:ext uri="{BB962C8B-B14F-4D97-AF65-F5344CB8AC3E}">
        <p14:creationId xmlns:p14="http://schemas.microsoft.com/office/powerpoint/2010/main" val="704266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88603E-2A85-BB4D-B47D-B2DD21D8F977}"/>
              </a:ext>
            </a:extLst>
          </p:cNvPr>
          <p:cNvPicPr>
            <a:picLocks noChangeAspect="1"/>
          </p:cNvPicPr>
          <p:nvPr/>
        </p:nvPicPr>
        <p:blipFill rotWithShape="1">
          <a:blip r:embed="rId3"/>
          <a:srcRect t="12500" r="88" b="12500"/>
          <a:stretch/>
        </p:blipFill>
        <p:spPr>
          <a:xfrm>
            <a:off x="0" y="0"/>
            <a:ext cx="9135932" cy="5143500"/>
          </a:xfrm>
          <a:prstGeom prst="rect">
            <a:avLst/>
          </a:prstGeom>
        </p:spPr>
      </p:pic>
    </p:spTree>
    <p:extLst>
      <p:ext uri="{BB962C8B-B14F-4D97-AF65-F5344CB8AC3E}">
        <p14:creationId xmlns:p14="http://schemas.microsoft.com/office/powerpoint/2010/main" val="252777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304800" y="1504950"/>
            <a:ext cx="8610600" cy="2308324"/>
          </a:xfrm>
          <a:prstGeom prst="rect">
            <a:avLst/>
          </a:prstGeom>
          <a:noFill/>
        </p:spPr>
        <p:txBody>
          <a:bodyPr wrap="square" rtlCol="0">
            <a:spAutoFit/>
          </a:bodyPr>
          <a:lstStyle/>
          <a:p>
            <a:r>
              <a:rPr lang="en-US" sz="3600" dirty="0">
                <a:solidFill>
                  <a:schemeClr val="bg1"/>
                </a:solidFill>
                <a:latin typeface="Avenir Next Medium" panose="020B0503020202020204" pitchFamily="34" charset="0"/>
              </a:rPr>
              <a:t>…I have forgiven in the sight of Christ for your sake, in order that Satan might not outwit us. For we are not unaware of his schemes. 			 </a:t>
            </a:r>
            <a:r>
              <a:rPr lang="en-US" sz="2000" dirty="0">
                <a:solidFill>
                  <a:schemeClr val="bg1"/>
                </a:solidFill>
                <a:latin typeface="Avenir Next Medium" panose="020B0503020202020204" pitchFamily="34" charset="0"/>
                <a:cs typeface="Arial" panose="020B0604020202020204" pitchFamily="34" charset="0"/>
              </a:rPr>
              <a:t>2 Corinthians 2:10-11 </a:t>
            </a:r>
            <a:r>
              <a:rPr lang="en-US" sz="1200" dirty="0">
                <a:solidFill>
                  <a:schemeClr val="bg1"/>
                </a:solidFill>
                <a:latin typeface="Avenir Next Medium" panose="020B0503020202020204" pitchFamily="34" charset="0"/>
                <a:cs typeface="Arial" panose="020B0604020202020204" pitchFamily="34" charset="0"/>
              </a:rPr>
              <a:t>NIV</a:t>
            </a:r>
          </a:p>
        </p:txBody>
      </p:sp>
    </p:spTree>
    <p:extLst>
      <p:ext uri="{BB962C8B-B14F-4D97-AF65-F5344CB8AC3E}">
        <p14:creationId xmlns:p14="http://schemas.microsoft.com/office/powerpoint/2010/main" val="193730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0" y="2419350"/>
            <a:ext cx="9144000" cy="769441"/>
          </a:xfrm>
          <a:prstGeom prst="rect">
            <a:avLst/>
          </a:prstGeom>
          <a:noFill/>
        </p:spPr>
        <p:txBody>
          <a:bodyPr wrap="square" rtlCol="0">
            <a:spAutoFit/>
          </a:bodyPr>
          <a:lstStyle/>
          <a:p>
            <a:pPr algn="ctr"/>
            <a:r>
              <a:rPr lang="en-US" sz="4400" b="1" dirty="0">
                <a:solidFill>
                  <a:schemeClr val="bg1"/>
                </a:solidFill>
                <a:latin typeface="Avenir Next Demi Bold" panose="020B0503020202020204" pitchFamily="34" charset="0"/>
              </a:rPr>
              <a:t>5. Forgiveness </a:t>
            </a:r>
            <a:r>
              <a:rPr lang="en-US" sz="4400" b="1" u="sng" dirty="0">
                <a:solidFill>
                  <a:schemeClr val="bg1"/>
                </a:solidFill>
                <a:latin typeface="Avenir Next Demi Bold" panose="020B0503020202020204" pitchFamily="34" charset="0"/>
              </a:rPr>
              <a:t>outwits</a:t>
            </a:r>
            <a:r>
              <a:rPr lang="en-US" sz="4400" b="1" dirty="0">
                <a:solidFill>
                  <a:schemeClr val="bg1"/>
                </a:solidFill>
                <a:latin typeface="Avenir Next Demi Bold" panose="020B0503020202020204" pitchFamily="34" charset="0"/>
              </a:rPr>
              <a:t> Satan.</a:t>
            </a:r>
            <a:endParaRPr lang="en-US" sz="1600" b="1" dirty="0">
              <a:solidFill>
                <a:schemeClr val="bg1"/>
              </a:solidFill>
              <a:latin typeface="Avenir Next Demi Bold" panose="020B0503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5C882A-584D-F648-9D2E-AA19095BA166}"/>
              </a:ext>
            </a:extLst>
          </p:cNvPr>
          <p:cNvSpPr txBox="1"/>
          <p:nvPr/>
        </p:nvSpPr>
        <p:spPr>
          <a:xfrm>
            <a:off x="0" y="133350"/>
            <a:ext cx="9144000" cy="1569660"/>
          </a:xfrm>
          <a:prstGeom prst="rect">
            <a:avLst/>
          </a:prstGeom>
          <a:noFill/>
        </p:spPr>
        <p:txBody>
          <a:bodyPr wrap="square" rtlCol="0">
            <a:spAutoFit/>
          </a:bodyPr>
          <a:lstStyle/>
          <a:p>
            <a:pPr algn="ctr"/>
            <a:r>
              <a:rPr lang="en-US" sz="4800" b="1" dirty="0">
                <a:solidFill>
                  <a:schemeClr val="bg1"/>
                </a:solidFill>
                <a:latin typeface="Avenir Next Demi Bold" panose="020B0503020202020204" pitchFamily="34" charset="0"/>
              </a:rPr>
              <a:t>Five lessons </a:t>
            </a:r>
          </a:p>
          <a:p>
            <a:pPr algn="ctr"/>
            <a:r>
              <a:rPr lang="en-US" sz="4800" b="1" dirty="0">
                <a:solidFill>
                  <a:schemeClr val="bg1"/>
                </a:solidFill>
                <a:latin typeface="Avenir Next Demi Bold" panose="020B0503020202020204" pitchFamily="34" charset="0"/>
              </a:rPr>
              <a:t>about forgiveness:</a:t>
            </a:r>
            <a:endParaRPr lang="en-US" sz="1800" b="1" dirty="0">
              <a:solidFill>
                <a:schemeClr val="bg1"/>
              </a:solidFill>
              <a:latin typeface="Avenir Next Demi Bold" panose="020B0503020202020204" pitchFamily="34" charset="0"/>
              <a:cs typeface="Arial" panose="020B0604020202020204" pitchFamily="34" charset="0"/>
            </a:endParaRPr>
          </a:p>
        </p:txBody>
      </p:sp>
    </p:spTree>
    <p:extLst>
      <p:ext uri="{BB962C8B-B14F-4D97-AF65-F5344CB8AC3E}">
        <p14:creationId xmlns:p14="http://schemas.microsoft.com/office/powerpoint/2010/main" val="131160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88603E-2A85-BB4D-B47D-B2DD21D8F977}"/>
              </a:ext>
            </a:extLst>
          </p:cNvPr>
          <p:cNvPicPr>
            <a:picLocks noChangeAspect="1"/>
          </p:cNvPicPr>
          <p:nvPr/>
        </p:nvPicPr>
        <p:blipFill rotWithShape="1">
          <a:blip r:embed="rId3"/>
          <a:srcRect t="12500" r="88" b="12500"/>
          <a:stretch/>
        </p:blipFill>
        <p:spPr>
          <a:xfrm>
            <a:off x="0" y="0"/>
            <a:ext cx="9135932" cy="5143500"/>
          </a:xfrm>
          <a:prstGeom prst="rect">
            <a:avLst/>
          </a:prstGeom>
        </p:spPr>
      </p:pic>
    </p:spTree>
    <p:extLst>
      <p:ext uri="{BB962C8B-B14F-4D97-AF65-F5344CB8AC3E}">
        <p14:creationId xmlns:p14="http://schemas.microsoft.com/office/powerpoint/2010/main" val="376657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381000" y="1123950"/>
            <a:ext cx="8610600" cy="3416320"/>
          </a:xfrm>
          <a:prstGeom prst="rect">
            <a:avLst/>
          </a:prstGeom>
          <a:noFill/>
        </p:spPr>
        <p:txBody>
          <a:bodyPr wrap="square" rtlCol="0">
            <a:spAutoFit/>
          </a:bodyPr>
          <a:lstStyle/>
          <a:p>
            <a:r>
              <a:rPr lang="en-US" sz="3600" baseline="30000" dirty="0">
                <a:solidFill>
                  <a:schemeClr val="bg1"/>
                </a:solidFill>
                <a:latin typeface="Avenir Next Medium" panose="020B0503020202020204" pitchFamily="34" charset="0"/>
              </a:rPr>
              <a:t> </a:t>
            </a:r>
            <a:r>
              <a:rPr lang="en-US" sz="3600" dirty="0">
                <a:solidFill>
                  <a:schemeClr val="bg1"/>
                </a:solidFill>
                <a:latin typeface="Avenir Next Medium" panose="020B0503020202020204" pitchFamily="34" charset="0"/>
              </a:rPr>
              <a:t>If anyone has caused grief, he has not so much grieved me as he has grieved all of you to some extent—not to put it too severely. The punishment inflicted on him by the majority is sufficient.		    								  </a:t>
            </a:r>
            <a:r>
              <a:rPr lang="en-US" sz="2000" dirty="0">
                <a:solidFill>
                  <a:schemeClr val="bg1"/>
                </a:solidFill>
                <a:latin typeface="Avenir Next Medium" panose="020B0503020202020204" pitchFamily="34" charset="0"/>
                <a:cs typeface="Arial" panose="020B0604020202020204" pitchFamily="34" charset="0"/>
              </a:rPr>
              <a:t>2 Corinthians 2:5-6 </a:t>
            </a:r>
            <a:r>
              <a:rPr lang="en-US" sz="1200" dirty="0">
                <a:solidFill>
                  <a:schemeClr val="bg1"/>
                </a:solidFill>
                <a:latin typeface="Avenir Next Medium" panose="020B0503020202020204" pitchFamily="34" charset="0"/>
                <a:cs typeface="Arial" panose="020B0604020202020204" pitchFamily="34" charset="0"/>
              </a:rPr>
              <a:t>NIV</a:t>
            </a:r>
          </a:p>
        </p:txBody>
      </p:sp>
    </p:spTree>
    <p:extLst>
      <p:ext uri="{BB962C8B-B14F-4D97-AF65-F5344CB8AC3E}">
        <p14:creationId xmlns:p14="http://schemas.microsoft.com/office/powerpoint/2010/main" val="412809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0" y="2419350"/>
            <a:ext cx="9144000" cy="769441"/>
          </a:xfrm>
          <a:prstGeom prst="rect">
            <a:avLst/>
          </a:prstGeom>
          <a:noFill/>
        </p:spPr>
        <p:txBody>
          <a:bodyPr wrap="square" rtlCol="0">
            <a:spAutoFit/>
          </a:bodyPr>
          <a:lstStyle/>
          <a:p>
            <a:pPr algn="ctr"/>
            <a:r>
              <a:rPr lang="en-US" sz="4400" b="1" dirty="0">
                <a:solidFill>
                  <a:schemeClr val="bg1"/>
                </a:solidFill>
                <a:latin typeface="Avenir Next Demi Bold" panose="020B0503020202020204" pitchFamily="34" charset="0"/>
              </a:rPr>
              <a:t>1. Forgiveness </a:t>
            </a:r>
            <a:r>
              <a:rPr lang="en-US" sz="4400" b="1" u="sng" dirty="0">
                <a:solidFill>
                  <a:schemeClr val="bg1"/>
                </a:solidFill>
                <a:latin typeface="Avenir Next Demi Bold" panose="020B0503020202020204" pitchFamily="34" charset="0"/>
              </a:rPr>
              <a:t>stops</a:t>
            </a:r>
            <a:r>
              <a:rPr lang="en-US" sz="4400" b="1" dirty="0">
                <a:solidFill>
                  <a:schemeClr val="bg1"/>
                </a:solidFill>
                <a:latin typeface="Avenir Next Demi Bold" panose="020B0503020202020204" pitchFamily="34" charset="0"/>
              </a:rPr>
              <a:t> punishment.</a:t>
            </a:r>
            <a:endParaRPr lang="en-US" sz="1600" b="1" dirty="0">
              <a:solidFill>
                <a:schemeClr val="bg1"/>
              </a:solidFill>
              <a:latin typeface="Avenir Next Demi Bold" panose="020B0503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5C882A-584D-F648-9D2E-AA19095BA166}"/>
              </a:ext>
            </a:extLst>
          </p:cNvPr>
          <p:cNvSpPr txBox="1"/>
          <p:nvPr/>
        </p:nvSpPr>
        <p:spPr>
          <a:xfrm>
            <a:off x="0" y="133350"/>
            <a:ext cx="9144000" cy="1569660"/>
          </a:xfrm>
          <a:prstGeom prst="rect">
            <a:avLst/>
          </a:prstGeom>
          <a:noFill/>
        </p:spPr>
        <p:txBody>
          <a:bodyPr wrap="square" rtlCol="0">
            <a:spAutoFit/>
          </a:bodyPr>
          <a:lstStyle/>
          <a:p>
            <a:pPr algn="ctr"/>
            <a:r>
              <a:rPr lang="en-US" sz="4800" b="1" dirty="0">
                <a:solidFill>
                  <a:schemeClr val="bg1"/>
                </a:solidFill>
                <a:latin typeface="Avenir Next Demi Bold" panose="020B0503020202020204" pitchFamily="34" charset="0"/>
              </a:rPr>
              <a:t>Five lessons </a:t>
            </a:r>
          </a:p>
          <a:p>
            <a:pPr algn="ctr"/>
            <a:r>
              <a:rPr lang="en-US" sz="4800" b="1" dirty="0">
                <a:solidFill>
                  <a:schemeClr val="bg1"/>
                </a:solidFill>
                <a:latin typeface="Avenir Next Demi Bold" panose="020B0503020202020204" pitchFamily="34" charset="0"/>
              </a:rPr>
              <a:t>about forgiveness:</a:t>
            </a:r>
            <a:endParaRPr lang="en-US" sz="1800" b="1" dirty="0">
              <a:solidFill>
                <a:schemeClr val="bg1"/>
              </a:solidFill>
              <a:latin typeface="Avenir Next Demi Bold" panose="020B0503020202020204" pitchFamily="34" charset="0"/>
              <a:cs typeface="Arial" panose="020B0604020202020204" pitchFamily="34" charset="0"/>
            </a:endParaRPr>
          </a:p>
        </p:txBody>
      </p:sp>
    </p:spTree>
    <p:extLst>
      <p:ext uri="{BB962C8B-B14F-4D97-AF65-F5344CB8AC3E}">
        <p14:creationId xmlns:p14="http://schemas.microsoft.com/office/powerpoint/2010/main" val="387979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381000" y="1123950"/>
            <a:ext cx="8610600" cy="2862322"/>
          </a:xfrm>
          <a:prstGeom prst="rect">
            <a:avLst/>
          </a:prstGeom>
          <a:noFill/>
        </p:spPr>
        <p:txBody>
          <a:bodyPr wrap="square" rtlCol="0">
            <a:spAutoFit/>
          </a:bodyPr>
          <a:lstStyle/>
          <a:p>
            <a:r>
              <a:rPr lang="en-US" sz="3600" dirty="0">
                <a:solidFill>
                  <a:schemeClr val="bg1"/>
                </a:solidFill>
                <a:latin typeface="Avenir Next Medium" panose="020B0503020202020204" pitchFamily="34" charset="0"/>
              </a:rPr>
              <a:t>Now instead, you ought to forgive and comfort him, so that he will not be overwhelmed by excessive sorrow. I urge you, therefore, to reaffirm your love for him. 					 </a:t>
            </a:r>
            <a:r>
              <a:rPr lang="en-US" sz="2000" dirty="0">
                <a:solidFill>
                  <a:schemeClr val="bg1"/>
                </a:solidFill>
                <a:latin typeface="Avenir Next Medium" panose="020B0503020202020204" pitchFamily="34" charset="0"/>
                <a:cs typeface="Arial" panose="020B0604020202020204" pitchFamily="34" charset="0"/>
              </a:rPr>
              <a:t>2 Corinthians 2:7-8 </a:t>
            </a:r>
            <a:r>
              <a:rPr lang="en-US" sz="1200" dirty="0">
                <a:solidFill>
                  <a:schemeClr val="bg1"/>
                </a:solidFill>
                <a:latin typeface="Avenir Next Medium" panose="020B0503020202020204" pitchFamily="34" charset="0"/>
                <a:cs typeface="Arial" panose="020B0604020202020204" pitchFamily="34" charset="0"/>
              </a:rPr>
              <a:t>NIV</a:t>
            </a:r>
          </a:p>
        </p:txBody>
      </p:sp>
    </p:spTree>
    <p:extLst>
      <p:ext uri="{BB962C8B-B14F-4D97-AF65-F5344CB8AC3E}">
        <p14:creationId xmlns:p14="http://schemas.microsoft.com/office/powerpoint/2010/main" val="30812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0" y="2419350"/>
            <a:ext cx="9144000" cy="1446550"/>
          </a:xfrm>
          <a:prstGeom prst="rect">
            <a:avLst/>
          </a:prstGeom>
          <a:noFill/>
        </p:spPr>
        <p:txBody>
          <a:bodyPr wrap="square" rtlCol="0">
            <a:spAutoFit/>
          </a:bodyPr>
          <a:lstStyle/>
          <a:p>
            <a:pPr algn="ctr"/>
            <a:r>
              <a:rPr lang="en-US" sz="4400" b="1" dirty="0">
                <a:solidFill>
                  <a:schemeClr val="bg1"/>
                </a:solidFill>
                <a:latin typeface="Avenir Next Demi Bold" panose="020B0503020202020204" pitchFamily="34" charset="0"/>
              </a:rPr>
              <a:t>2. Forgiveness brings </a:t>
            </a:r>
          </a:p>
          <a:p>
            <a:pPr algn="ctr"/>
            <a:r>
              <a:rPr lang="en-US" sz="4400" b="1" u="sng" dirty="0">
                <a:solidFill>
                  <a:schemeClr val="bg1"/>
                </a:solidFill>
                <a:latin typeface="Avenir Next Demi Bold" panose="020B0503020202020204" pitchFamily="34" charset="0"/>
              </a:rPr>
              <a:t>restoration</a:t>
            </a:r>
            <a:r>
              <a:rPr lang="en-US" sz="4400" b="1" dirty="0">
                <a:solidFill>
                  <a:schemeClr val="bg1"/>
                </a:solidFill>
                <a:latin typeface="Avenir Next Demi Bold" panose="020B0503020202020204" pitchFamily="34" charset="0"/>
              </a:rPr>
              <a:t>.</a:t>
            </a:r>
            <a:endParaRPr lang="en-US" sz="1600" b="1" dirty="0">
              <a:solidFill>
                <a:schemeClr val="bg1"/>
              </a:solidFill>
              <a:latin typeface="Avenir Next Demi Bold" panose="020B0503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5C882A-584D-F648-9D2E-AA19095BA166}"/>
              </a:ext>
            </a:extLst>
          </p:cNvPr>
          <p:cNvSpPr txBox="1"/>
          <p:nvPr/>
        </p:nvSpPr>
        <p:spPr>
          <a:xfrm>
            <a:off x="0" y="133350"/>
            <a:ext cx="9144000" cy="1569660"/>
          </a:xfrm>
          <a:prstGeom prst="rect">
            <a:avLst/>
          </a:prstGeom>
          <a:noFill/>
        </p:spPr>
        <p:txBody>
          <a:bodyPr wrap="square" rtlCol="0">
            <a:spAutoFit/>
          </a:bodyPr>
          <a:lstStyle/>
          <a:p>
            <a:pPr algn="ctr"/>
            <a:r>
              <a:rPr lang="en-US" sz="4800" b="1" dirty="0">
                <a:solidFill>
                  <a:schemeClr val="bg1"/>
                </a:solidFill>
                <a:latin typeface="Avenir Next Demi Bold" panose="020B0503020202020204" pitchFamily="34" charset="0"/>
              </a:rPr>
              <a:t>Five lessons </a:t>
            </a:r>
          </a:p>
          <a:p>
            <a:pPr algn="ctr"/>
            <a:r>
              <a:rPr lang="en-US" sz="4800" b="1" dirty="0">
                <a:solidFill>
                  <a:schemeClr val="bg1"/>
                </a:solidFill>
                <a:latin typeface="Avenir Next Demi Bold" panose="020B0503020202020204" pitchFamily="34" charset="0"/>
              </a:rPr>
              <a:t>about forgiveness:</a:t>
            </a:r>
            <a:endParaRPr lang="en-US" sz="1800" b="1" dirty="0">
              <a:solidFill>
                <a:schemeClr val="bg1"/>
              </a:solidFill>
              <a:latin typeface="Avenir Next Demi Bold" panose="020B0503020202020204" pitchFamily="34" charset="0"/>
              <a:cs typeface="Arial" panose="020B0604020202020204" pitchFamily="34" charset="0"/>
            </a:endParaRPr>
          </a:p>
        </p:txBody>
      </p:sp>
    </p:spTree>
    <p:extLst>
      <p:ext uri="{BB962C8B-B14F-4D97-AF65-F5344CB8AC3E}">
        <p14:creationId xmlns:p14="http://schemas.microsoft.com/office/powerpoint/2010/main" val="281051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304800" y="1733550"/>
            <a:ext cx="8610600" cy="1754326"/>
          </a:xfrm>
          <a:prstGeom prst="rect">
            <a:avLst/>
          </a:prstGeom>
          <a:noFill/>
        </p:spPr>
        <p:txBody>
          <a:bodyPr wrap="square" rtlCol="0">
            <a:spAutoFit/>
          </a:bodyPr>
          <a:lstStyle/>
          <a:p>
            <a:r>
              <a:rPr lang="en-US" sz="3600" dirty="0">
                <a:solidFill>
                  <a:schemeClr val="bg1"/>
                </a:solidFill>
                <a:latin typeface="Avenir Next Medium" panose="020B0503020202020204" pitchFamily="34" charset="0"/>
              </a:rPr>
              <a:t>Another reason I wrote you was to see if you would stand the test and be obedient in everything.	   </a:t>
            </a:r>
            <a:r>
              <a:rPr lang="en-US" sz="2000" dirty="0">
                <a:solidFill>
                  <a:schemeClr val="bg1"/>
                </a:solidFill>
                <a:latin typeface="Avenir Next Medium" panose="020B0503020202020204" pitchFamily="34" charset="0"/>
                <a:cs typeface="Arial" panose="020B0604020202020204" pitchFamily="34" charset="0"/>
              </a:rPr>
              <a:t>2 Corinthians 2:9 </a:t>
            </a:r>
            <a:r>
              <a:rPr lang="en-US" sz="1200" dirty="0">
                <a:solidFill>
                  <a:schemeClr val="bg1"/>
                </a:solidFill>
                <a:latin typeface="Avenir Next Medium" panose="020B0503020202020204" pitchFamily="34" charset="0"/>
                <a:cs typeface="Arial" panose="020B0604020202020204" pitchFamily="34" charset="0"/>
              </a:rPr>
              <a:t>NIV</a:t>
            </a:r>
          </a:p>
        </p:txBody>
      </p:sp>
    </p:spTree>
    <p:extLst>
      <p:ext uri="{BB962C8B-B14F-4D97-AF65-F5344CB8AC3E}">
        <p14:creationId xmlns:p14="http://schemas.microsoft.com/office/powerpoint/2010/main" val="92538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0" y="2419350"/>
            <a:ext cx="9144000" cy="1446550"/>
          </a:xfrm>
          <a:prstGeom prst="rect">
            <a:avLst/>
          </a:prstGeom>
          <a:noFill/>
        </p:spPr>
        <p:txBody>
          <a:bodyPr wrap="square" rtlCol="0">
            <a:spAutoFit/>
          </a:bodyPr>
          <a:lstStyle/>
          <a:p>
            <a:pPr algn="ctr"/>
            <a:r>
              <a:rPr lang="en-US" sz="4400" b="1" dirty="0">
                <a:solidFill>
                  <a:schemeClr val="bg1"/>
                </a:solidFill>
                <a:latin typeface="Avenir Next Demi Bold" panose="020B0503020202020204" pitchFamily="34" charset="0"/>
              </a:rPr>
              <a:t>3. Forgiveness </a:t>
            </a:r>
            <a:r>
              <a:rPr lang="en-US" sz="4400" b="1" u="sng" dirty="0">
                <a:solidFill>
                  <a:schemeClr val="bg1"/>
                </a:solidFill>
                <a:latin typeface="Avenir Next Demi Bold" panose="020B0503020202020204" pitchFamily="34" charset="0"/>
              </a:rPr>
              <a:t>reflects our </a:t>
            </a:r>
          </a:p>
          <a:p>
            <a:pPr algn="ctr"/>
            <a:r>
              <a:rPr lang="en-US" sz="4400" b="1" u="sng" dirty="0">
                <a:solidFill>
                  <a:schemeClr val="bg1"/>
                </a:solidFill>
                <a:latin typeface="Avenir Next Demi Bold" panose="020B0503020202020204" pitchFamily="34" charset="0"/>
              </a:rPr>
              <a:t>obedience</a:t>
            </a:r>
            <a:r>
              <a:rPr lang="en-US" sz="4400" b="1" dirty="0">
                <a:solidFill>
                  <a:schemeClr val="bg1"/>
                </a:solidFill>
                <a:latin typeface="Avenir Next Demi Bold" panose="020B0503020202020204" pitchFamily="34" charset="0"/>
              </a:rPr>
              <a:t> to Christ.</a:t>
            </a:r>
            <a:endParaRPr lang="en-US" sz="1600" b="1" dirty="0">
              <a:solidFill>
                <a:schemeClr val="bg1"/>
              </a:solidFill>
              <a:latin typeface="Avenir Next Demi Bold" panose="020B0503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5C882A-584D-F648-9D2E-AA19095BA166}"/>
              </a:ext>
            </a:extLst>
          </p:cNvPr>
          <p:cNvSpPr txBox="1"/>
          <p:nvPr/>
        </p:nvSpPr>
        <p:spPr>
          <a:xfrm>
            <a:off x="0" y="133350"/>
            <a:ext cx="9144000" cy="1569660"/>
          </a:xfrm>
          <a:prstGeom prst="rect">
            <a:avLst/>
          </a:prstGeom>
          <a:noFill/>
        </p:spPr>
        <p:txBody>
          <a:bodyPr wrap="square" rtlCol="0">
            <a:spAutoFit/>
          </a:bodyPr>
          <a:lstStyle/>
          <a:p>
            <a:pPr algn="ctr"/>
            <a:r>
              <a:rPr lang="en-US" sz="4800" b="1" dirty="0">
                <a:solidFill>
                  <a:schemeClr val="bg1"/>
                </a:solidFill>
                <a:latin typeface="Avenir Next Demi Bold" panose="020B0503020202020204" pitchFamily="34" charset="0"/>
              </a:rPr>
              <a:t>Five lessons </a:t>
            </a:r>
          </a:p>
          <a:p>
            <a:pPr algn="ctr"/>
            <a:r>
              <a:rPr lang="en-US" sz="4800" b="1" dirty="0">
                <a:solidFill>
                  <a:schemeClr val="bg1"/>
                </a:solidFill>
                <a:latin typeface="Avenir Next Demi Bold" panose="020B0503020202020204" pitchFamily="34" charset="0"/>
              </a:rPr>
              <a:t>about forgiveness:</a:t>
            </a:r>
            <a:endParaRPr lang="en-US" sz="1800" b="1" dirty="0">
              <a:solidFill>
                <a:schemeClr val="bg1"/>
              </a:solidFill>
              <a:latin typeface="Avenir Next Demi Bold" panose="020B0503020202020204" pitchFamily="34" charset="0"/>
              <a:cs typeface="Arial" panose="020B0604020202020204" pitchFamily="34" charset="0"/>
            </a:endParaRPr>
          </a:p>
        </p:txBody>
      </p:sp>
    </p:spTree>
    <p:extLst>
      <p:ext uri="{BB962C8B-B14F-4D97-AF65-F5344CB8AC3E}">
        <p14:creationId xmlns:p14="http://schemas.microsoft.com/office/powerpoint/2010/main" val="419897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304800" y="1352550"/>
            <a:ext cx="8610600" cy="2862322"/>
          </a:xfrm>
          <a:prstGeom prst="rect">
            <a:avLst/>
          </a:prstGeom>
          <a:noFill/>
        </p:spPr>
        <p:txBody>
          <a:bodyPr wrap="square" rtlCol="0">
            <a:spAutoFit/>
          </a:bodyPr>
          <a:lstStyle/>
          <a:p>
            <a:r>
              <a:rPr lang="en-US" sz="3600" dirty="0">
                <a:solidFill>
                  <a:schemeClr val="bg1"/>
                </a:solidFill>
                <a:latin typeface="Avenir Next Medium" panose="020B0503020202020204" pitchFamily="34" charset="0"/>
              </a:rPr>
              <a:t>Anyone you forgive, I also forgive. And what I have forgiven—if there was anything to forgive—I have forgiven in the sight of Christ for your sake…	   									</a:t>
            </a:r>
            <a:r>
              <a:rPr lang="en-US" sz="2000" dirty="0">
                <a:solidFill>
                  <a:schemeClr val="bg1"/>
                </a:solidFill>
                <a:latin typeface="Avenir Next Medium" panose="020B0503020202020204" pitchFamily="34" charset="0"/>
                <a:cs typeface="Arial" panose="020B0604020202020204" pitchFamily="34" charset="0"/>
              </a:rPr>
              <a:t>2 Corinthians 2:10 </a:t>
            </a:r>
            <a:r>
              <a:rPr lang="en-US" sz="1200" dirty="0">
                <a:solidFill>
                  <a:schemeClr val="bg1"/>
                </a:solidFill>
                <a:latin typeface="Avenir Next Medium" panose="020B0503020202020204" pitchFamily="34" charset="0"/>
                <a:cs typeface="Arial" panose="020B0604020202020204" pitchFamily="34" charset="0"/>
              </a:rPr>
              <a:t>NIV</a:t>
            </a:r>
          </a:p>
        </p:txBody>
      </p:sp>
    </p:spTree>
    <p:extLst>
      <p:ext uri="{BB962C8B-B14F-4D97-AF65-F5344CB8AC3E}">
        <p14:creationId xmlns:p14="http://schemas.microsoft.com/office/powerpoint/2010/main" val="256602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4FBB36-4FD6-B44E-97F1-C93FD0F68ED1}"/>
              </a:ext>
            </a:extLst>
          </p:cNvPr>
          <p:cNvSpPr txBox="1"/>
          <p:nvPr/>
        </p:nvSpPr>
        <p:spPr>
          <a:xfrm>
            <a:off x="0" y="2419350"/>
            <a:ext cx="9144000" cy="1446550"/>
          </a:xfrm>
          <a:prstGeom prst="rect">
            <a:avLst/>
          </a:prstGeom>
          <a:noFill/>
        </p:spPr>
        <p:txBody>
          <a:bodyPr wrap="square" rtlCol="0">
            <a:spAutoFit/>
          </a:bodyPr>
          <a:lstStyle/>
          <a:p>
            <a:pPr algn="ctr"/>
            <a:r>
              <a:rPr lang="en-US" sz="4400" b="1" dirty="0">
                <a:solidFill>
                  <a:schemeClr val="bg1"/>
                </a:solidFill>
                <a:latin typeface="Avenir Next Demi Bold" panose="020B0503020202020204" pitchFamily="34" charset="0"/>
              </a:rPr>
              <a:t>4. We </a:t>
            </a:r>
            <a:r>
              <a:rPr lang="en-US" sz="4400" b="1" u="sng" dirty="0">
                <a:solidFill>
                  <a:schemeClr val="bg1"/>
                </a:solidFill>
                <a:latin typeface="Avenir Next Demi Bold" panose="020B0503020202020204" pitchFamily="34" charset="0"/>
              </a:rPr>
              <a:t>forgive</a:t>
            </a:r>
            <a:r>
              <a:rPr lang="en-US" sz="4400" b="1" dirty="0">
                <a:solidFill>
                  <a:schemeClr val="bg1"/>
                </a:solidFill>
                <a:latin typeface="Avenir Next Demi Bold" panose="020B0503020202020204" pitchFamily="34" charset="0"/>
              </a:rPr>
              <a:t> because we </a:t>
            </a:r>
          </a:p>
          <a:p>
            <a:pPr algn="ctr"/>
            <a:r>
              <a:rPr lang="en-US" sz="4400" b="1" dirty="0">
                <a:solidFill>
                  <a:schemeClr val="bg1"/>
                </a:solidFill>
                <a:latin typeface="Avenir Next Demi Bold" panose="020B0503020202020204" pitchFamily="34" charset="0"/>
              </a:rPr>
              <a:t>have been </a:t>
            </a:r>
            <a:r>
              <a:rPr lang="en-US" sz="4400" b="1" u="sng" dirty="0">
                <a:solidFill>
                  <a:schemeClr val="bg1"/>
                </a:solidFill>
                <a:latin typeface="Avenir Next Demi Bold" panose="020B0503020202020204" pitchFamily="34" charset="0"/>
              </a:rPr>
              <a:t>forgiven</a:t>
            </a:r>
            <a:r>
              <a:rPr lang="en-US" sz="4400" b="1" dirty="0">
                <a:solidFill>
                  <a:schemeClr val="bg1"/>
                </a:solidFill>
                <a:latin typeface="Avenir Next Demi Bold" panose="020B0503020202020204" pitchFamily="34" charset="0"/>
              </a:rPr>
              <a:t>.</a:t>
            </a:r>
            <a:endParaRPr lang="en-US" sz="1600" b="1" dirty="0">
              <a:solidFill>
                <a:schemeClr val="bg1"/>
              </a:solidFill>
              <a:latin typeface="Avenir Next Demi Bold" panose="020B0503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5C882A-584D-F648-9D2E-AA19095BA166}"/>
              </a:ext>
            </a:extLst>
          </p:cNvPr>
          <p:cNvSpPr txBox="1"/>
          <p:nvPr/>
        </p:nvSpPr>
        <p:spPr>
          <a:xfrm>
            <a:off x="0" y="133350"/>
            <a:ext cx="9144000" cy="1569660"/>
          </a:xfrm>
          <a:prstGeom prst="rect">
            <a:avLst/>
          </a:prstGeom>
          <a:noFill/>
        </p:spPr>
        <p:txBody>
          <a:bodyPr wrap="square" rtlCol="0">
            <a:spAutoFit/>
          </a:bodyPr>
          <a:lstStyle/>
          <a:p>
            <a:pPr algn="ctr"/>
            <a:r>
              <a:rPr lang="en-US" sz="4800" b="1" dirty="0">
                <a:solidFill>
                  <a:schemeClr val="bg1"/>
                </a:solidFill>
                <a:latin typeface="Avenir Next Demi Bold" panose="020B0503020202020204" pitchFamily="34" charset="0"/>
              </a:rPr>
              <a:t>Five lessons </a:t>
            </a:r>
          </a:p>
          <a:p>
            <a:pPr algn="ctr"/>
            <a:r>
              <a:rPr lang="en-US" sz="4800" b="1" dirty="0">
                <a:solidFill>
                  <a:schemeClr val="bg1"/>
                </a:solidFill>
                <a:latin typeface="Avenir Next Demi Bold" panose="020B0503020202020204" pitchFamily="34" charset="0"/>
              </a:rPr>
              <a:t>about forgiveness:</a:t>
            </a:r>
            <a:endParaRPr lang="en-US" sz="1800" b="1" dirty="0">
              <a:solidFill>
                <a:schemeClr val="bg1"/>
              </a:solidFill>
              <a:latin typeface="Avenir Next Demi Bold" panose="020B0503020202020204" pitchFamily="34" charset="0"/>
              <a:cs typeface="Arial" panose="020B0604020202020204" pitchFamily="34" charset="0"/>
            </a:endParaRPr>
          </a:p>
        </p:txBody>
      </p:sp>
    </p:spTree>
    <p:extLst>
      <p:ext uri="{BB962C8B-B14F-4D97-AF65-F5344CB8AC3E}">
        <p14:creationId xmlns:p14="http://schemas.microsoft.com/office/powerpoint/2010/main" val="3758448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62601</TotalTime>
  <Words>865</Words>
  <Application>Microsoft Macintosh PowerPoint</Application>
  <PresentationFormat>On-screen Show (16:9)</PresentationFormat>
  <Paragraphs>59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Demi Bold</vt:lpstr>
      <vt:lpstr>Avenir Next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Van Laar</dc:creator>
  <cp:lastModifiedBy>Trevor Van Laar</cp:lastModifiedBy>
  <cp:revision>185</cp:revision>
  <dcterms:created xsi:type="dcterms:W3CDTF">2019-09-30T19:17:10Z</dcterms:created>
  <dcterms:modified xsi:type="dcterms:W3CDTF">2019-12-24T16:27:51Z</dcterms:modified>
</cp:coreProperties>
</file>