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4"/>
  </p:notesMasterIdLst>
  <p:sldIdLst>
    <p:sldId id="256" r:id="rId2"/>
    <p:sldId id="380" r:id="rId3"/>
    <p:sldId id="363" r:id="rId4"/>
    <p:sldId id="379" r:id="rId5"/>
    <p:sldId id="384" r:id="rId6"/>
    <p:sldId id="385" r:id="rId7"/>
    <p:sldId id="381" r:id="rId8"/>
    <p:sldId id="382" r:id="rId9"/>
    <p:sldId id="383" r:id="rId10"/>
    <p:sldId id="386" r:id="rId11"/>
    <p:sldId id="387" r:id="rId12"/>
    <p:sldId id="388" r:id="rId13"/>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493"/>
    <p:restoredTop sz="68672"/>
  </p:normalViewPr>
  <p:slideViewPr>
    <p:cSldViewPr snapToObjects="1">
      <p:cViewPr varScale="1">
        <p:scale>
          <a:sx n="119" d="100"/>
          <a:sy n="119" d="100"/>
        </p:scale>
        <p:origin x="1896" y="18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09E76C-42D5-8344-8862-9F144296C161}" type="datetimeFigureOut">
              <a:rPr lang="en-US" smtClean="0"/>
              <a:t>10/30/19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B4D7B8-A9BF-E842-957E-0B8E40E49579}" type="slidenum">
              <a:rPr lang="en-US" smtClean="0"/>
              <a:t>‹#›</a:t>
            </a:fld>
            <a:endParaRPr lang="en-US"/>
          </a:p>
        </p:txBody>
      </p:sp>
    </p:spTree>
    <p:extLst>
      <p:ext uri="{BB962C8B-B14F-4D97-AF65-F5344CB8AC3E}">
        <p14:creationId xmlns:p14="http://schemas.microsoft.com/office/powerpoint/2010/main" val="2912276444"/>
      </p:ext>
    </p:extLst>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8" Type="http://schemas.openxmlformats.org/officeDocument/2006/relationships/hyperlink" Target="https://www.lifehack.org/347868/why-fear-the-unknown" TargetMode="External"/><Relationship Id="rId3" Type="http://schemas.openxmlformats.org/officeDocument/2006/relationships/hyperlink" Target="https://www.lifehack.org/author/leonho" TargetMode="External"/><Relationship Id="rId7" Type="http://schemas.openxmlformats.org/officeDocument/2006/relationships/hyperlink" Target="https://www.lifehack.org/articles/featured/do-you-suffer-from-bad-luck.html" TargetMode="External"/><Relationship Id="rId2" Type="http://schemas.openxmlformats.org/officeDocument/2006/relationships/slide" Target="../slides/slide3.xml"/><Relationship Id="rId1" Type="http://schemas.openxmlformats.org/officeDocument/2006/relationships/notesMaster" Target="../notesMasters/notesMaster1.xml"/><Relationship Id="rId6" Type="http://schemas.openxmlformats.org/officeDocument/2006/relationships/hyperlink" Target="https://www.lifehack.org/articles/productivity/40-things-you-learn-from-making-mistakes.html" TargetMode="External"/><Relationship Id="rId5" Type="http://schemas.openxmlformats.org/officeDocument/2006/relationships/hyperlink" Target="https://www.lifehack.org/articles/communication/top-20-thomas-edison-quotes.html" TargetMode="External"/><Relationship Id="rId10" Type="http://schemas.openxmlformats.org/officeDocument/2006/relationships/hyperlink" Target="https://www.lifehack.org/621368/how-perfectionism-secretly-screws-you-up" TargetMode="External"/><Relationship Id="rId4" Type="http://schemas.openxmlformats.org/officeDocument/2006/relationships/hyperlink" Target="https://www.lifehack.org/814949/youll-only-live-your-best-life-once-you-step-out" TargetMode="External"/><Relationship Id="rId9" Type="http://schemas.openxmlformats.org/officeDocument/2006/relationships/hyperlink" Target="https://www.lifehack.org/articles/communication/60-things-thankful-for-life.html"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www.lifehack.org/347868/why-fear-the-unknown" TargetMode="External"/><Relationship Id="rId3" Type="http://schemas.openxmlformats.org/officeDocument/2006/relationships/hyperlink" Target="https://www.lifehack.org/author/leonho" TargetMode="External"/><Relationship Id="rId7" Type="http://schemas.openxmlformats.org/officeDocument/2006/relationships/hyperlink" Target="https://www.lifehack.org/articles/featured/do-you-suffer-from-bad-luck.html" TargetMode="External"/><Relationship Id="rId2" Type="http://schemas.openxmlformats.org/officeDocument/2006/relationships/slide" Target="../slides/slide5.xml"/><Relationship Id="rId1" Type="http://schemas.openxmlformats.org/officeDocument/2006/relationships/notesMaster" Target="../notesMasters/notesMaster1.xml"/><Relationship Id="rId6" Type="http://schemas.openxmlformats.org/officeDocument/2006/relationships/hyperlink" Target="https://www.lifehack.org/articles/productivity/40-things-you-learn-from-making-mistakes.html" TargetMode="External"/><Relationship Id="rId5" Type="http://schemas.openxmlformats.org/officeDocument/2006/relationships/hyperlink" Target="https://www.lifehack.org/articles/communication/top-20-thomas-edison-quotes.html" TargetMode="External"/><Relationship Id="rId10" Type="http://schemas.openxmlformats.org/officeDocument/2006/relationships/hyperlink" Target="https://www.lifehack.org/621368/how-perfectionism-secretly-screws-you-up" TargetMode="External"/><Relationship Id="rId4" Type="http://schemas.openxmlformats.org/officeDocument/2006/relationships/hyperlink" Target="https://www.lifehack.org/814949/youll-only-live-your-best-life-once-you-step-out" TargetMode="External"/><Relationship Id="rId9" Type="http://schemas.openxmlformats.org/officeDocument/2006/relationships/hyperlink" Target="https://www.lifehack.org/articles/communication/60-things-thankful-for-life.html"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www.lifehack.org/347868/why-fear-the-unknown" TargetMode="External"/><Relationship Id="rId3" Type="http://schemas.openxmlformats.org/officeDocument/2006/relationships/hyperlink" Target="https://www.lifehack.org/author/leonho" TargetMode="External"/><Relationship Id="rId7" Type="http://schemas.openxmlformats.org/officeDocument/2006/relationships/hyperlink" Target="https://www.lifehack.org/articles/featured/do-you-suffer-from-bad-luck.html" TargetMode="External"/><Relationship Id="rId2" Type="http://schemas.openxmlformats.org/officeDocument/2006/relationships/slide" Target="../slides/slide7.xml"/><Relationship Id="rId1" Type="http://schemas.openxmlformats.org/officeDocument/2006/relationships/notesMaster" Target="../notesMasters/notesMaster1.xml"/><Relationship Id="rId6" Type="http://schemas.openxmlformats.org/officeDocument/2006/relationships/hyperlink" Target="https://www.lifehack.org/articles/productivity/40-things-you-learn-from-making-mistakes.html" TargetMode="External"/><Relationship Id="rId5" Type="http://schemas.openxmlformats.org/officeDocument/2006/relationships/hyperlink" Target="https://www.lifehack.org/articles/communication/top-20-thomas-edison-quotes.html" TargetMode="External"/><Relationship Id="rId10" Type="http://schemas.openxmlformats.org/officeDocument/2006/relationships/hyperlink" Target="https://www.lifehack.org/621368/how-perfectionism-secretly-screws-you-up" TargetMode="External"/><Relationship Id="rId4" Type="http://schemas.openxmlformats.org/officeDocument/2006/relationships/hyperlink" Target="https://www.lifehack.org/814949/youll-only-live-your-best-life-once-you-step-out" TargetMode="External"/><Relationship Id="rId9" Type="http://schemas.openxmlformats.org/officeDocument/2006/relationships/hyperlink" Target="https://www.lifehack.org/articles/communication/60-things-thankful-for-life.html"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t>For the next few weeks we are going to talk about money!</a:t>
            </a:r>
          </a:p>
          <a:p>
            <a:endParaRPr lang="en-US" sz="1800" b="1" dirty="0"/>
          </a:p>
          <a:p>
            <a:r>
              <a:rPr lang="en-US" sz="1800" b="1" dirty="0"/>
              <a:t>What is true wealth?</a:t>
            </a:r>
          </a:p>
          <a:p>
            <a:r>
              <a:rPr lang="en-US" sz="1800" b="1" dirty="0"/>
              <a:t>A miracle occurred this week at church - I’ll tell you what it is in a few moments.</a:t>
            </a:r>
          </a:p>
          <a:p>
            <a:endParaRPr lang="en-US" sz="1800" b="1" dirty="0"/>
          </a:p>
        </p:txBody>
      </p:sp>
      <p:sp>
        <p:nvSpPr>
          <p:cNvPr id="4" name="Slide Number Placeholder 3"/>
          <p:cNvSpPr>
            <a:spLocks noGrp="1"/>
          </p:cNvSpPr>
          <p:nvPr>
            <p:ph type="sldNum" sz="quarter" idx="5"/>
          </p:nvPr>
        </p:nvSpPr>
        <p:spPr/>
        <p:txBody>
          <a:bodyPr/>
          <a:lstStyle/>
          <a:p>
            <a:fld id="{6BB4D7B8-A9BF-E842-957E-0B8E40E49579}" type="slidenum">
              <a:rPr lang="en-US" smtClean="0"/>
              <a:t>1</a:t>
            </a:fld>
            <a:endParaRPr lang="en-US"/>
          </a:p>
        </p:txBody>
      </p:sp>
    </p:spTree>
    <p:extLst>
      <p:ext uri="{BB962C8B-B14F-4D97-AF65-F5344CB8AC3E}">
        <p14:creationId xmlns:p14="http://schemas.microsoft.com/office/powerpoint/2010/main" val="2703551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900" b="0" i="0" u="none" strike="noStrike" kern="1200" dirty="0">
                <a:solidFill>
                  <a:schemeClr val="tx1"/>
                </a:solidFill>
                <a:effectLst/>
                <a:latin typeface="+mn-lt"/>
                <a:ea typeface="+mn-ea"/>
                <a:cs typeface="+mn-cs"/>
              </a:rPr>
              <a:t>What is the difference between a heathen and a Christian, if the Christian has the same objects and treasures as the heathen? That is a question which a good many so-called Christians at present would find it hard to answer.</a:t>
            </a:r>
            <a:endParaRPr lang="en-US" dirty="0"/>
          </a:p>
        </p:txBody>
      </p:sp>
      <p:sp>
        <p:nvSpPr>
          <p:cNvPr id="4" name="Slide Number Placeholder 3"/>
          <p:cNvSpPr>
            <a:spLocks noGrp="1"/>
          </p:cNvSpPr>
          <p:nvPr>
            <p:ph type="sldNum" sz="quarter" idx="5"/>
          </p:nvPr>
        </p:nvSpPr>
        <p:spPr/>
        <p:txBody>
          <a:bodyPr/>
          <a:lstStyle/>
          <a:p>
            <a:fld id="{6BB4D7B8-A9BF-E842-957E-0B8E40E49579}" type="slidenum">
              <a:rPr lang="en-US" smtClean="0"/>
              <a:t>10</a:t>
            </a:fld>
            <a:endParaRPr lang="en-US"/>
          </a:p>
        </p:txBody>
      </p:sp>
    </p:spTree>
    <p:extLst>
      <p:ext uri="{BB962C8B-B14F-4D97-AF65-F5344CB8AC3E}">
        <p14:creationId xmlns:p14="http://schemas.microsoft.com/office/powerpoint/2010/main" val="8324712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4D7B8-A9BF-E842-957E-0B8E40E49579}" type="slidenum">
              <a:rPr lang="en-US" smtClean="0"/>
              <a:t>11</a:t>
            </a:fld>
            <a:endParaRPr lang="en-US"/>
          </a:p>
        </p:txBody>
      </p:sp>
    </p:spTree>
    <p:extLst>
      <p:ext uri="{BB962C8B-B14F-4D97-AF65-F5344CB8AC3E}">
        <p14:creationId xmlns:p14="http://schemas.microsoft.com/office/powerpoint/2010/main" val="3944633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b="1" dirty="0"/>
              <a:t>For the next few weeks we are going to talk about money!</a:t>
            </a:r>
          </a:p>
          <a:p>
            <a:endParaRPr lang="en-US" sz="1800" b="1" dirty="0"/>
          </a:p>
          <a:p>
            <a:r>
              <a:rPr lang="en-US" sz="1800" b="1" dirty="0"/>
              <a:t>What is true wealth?</a:t>
            </a:r>
          </a:p>
          <a:p>
            <a:r>
              <a:rPr lang="en-US" sz="1800" b="1" dirty="0"/>
              <a:t>A miracle occurred this week at church - I’ll tell you what it is in a few moments.</a:t>
            </a:r>
          </a:p>
          <a:p>
            <a:endParaRPr lang="en-US" sz="1800" b="1" dirty="0"/>
          </a:p>
        </p:txBody>
      </p:sp>
      <p:sp>
        <p:nvSpPr>
          <p:cNvPr id="4" name="Slide Number Placeholder 3"/>
          <p:cNvSpPr>
            <a:spLocks noGrp="1"/>
          </p:cNvSpPr>
          <p:nvPr>
            <p:ph type="sldNum" sz="quarter" idx="5"/>
          </p:nvPr>
        </p:nvSpPr>
        <p:spPr/>
        <p:txBody>
          <a:bodyPr/>
          <a:lstStyle/>
          <a:p>
            <a:fld id="{6BB4D7B8-A9BF-E842-957E-0B8E40E49579}" type="slidenum">
              <a:rPr lang="en-US" smtClean="0"/>
              <a:t>12</a:t>
            </a:fld>
            <a:endParaRPr lang="en-US"/>
          </a:p>
        </p:txBody>
      </p:sp>
    </p:spTree>
    <p:extLst>
      <p:ext uri="{BB962C8B-B14F-4D97-AF65-F5344CB8AC3E}">
        <p14:creationId xmlns:p14="http://schemas.microsoft.com/office/powerpoint/2010/main" val="14695426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4D7B8-A9BF-E842-957E-0B8E40E49579}" type="slidenum">
              <a:rPr lang="en-US" smtClean="0"/>
              <a:t>2</a:t>
            </a:fld>
            <a:endParaRPr lang="en-US"/>
          </a:p>
        </p:txBody>
      </p:sp>
    </p:spTree>
    <p:extLst>
      <p:ext uri="{BB962C8B-B14F-4D97-AF65-F5344CB8AC3E}">
        <p14:creationId xmlns:p14="http://schemas.microsoft.com/office/powerpoint/2010/main" val="38724328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a:solidFill>
                  <a:schemeClr val="tx1"/>
                </a:solidFill>
                <a:effectLst/>
                <a:latin typeface="+mn-lt"/>
                <a:ea typeface="+mn-ea"/>
                <a:cs typeface="+mn-cs"/>
                <a:hlinkClick r:id="rId3"/>
              </a:rPr>
              <a:t>Leon Ho</a:t>
            </a:r>
            <a:r>
              <a:rPr lang="en-US" sz="900" b="1" i="0" u="none" strike="noStrike" kern="1200" dirty="0">
                <a:solidFill>
                  <a:schemeClr val="tx1"/>
                </a:solidFill>
                <a:effectLst/>
                <a:latin typeface="+mn-lt"/>
                <a:ea typeface="+mn-ea"/>
                <a:cs typeface="+mn-cs"/>
              </a:rPr>
              <a:t> </a:t>
            </a:r>
            <a:r>
              <a:rPr lang="en-US" sz="900" b="0" i="0" u="none" strike="noStrike" kern="1200" dirty="0">
                <a:solidFill>
                  <a:schemeClr val="tx1"/>
                </a:solidFill>
                <a:effectLst/>
                <a:latin typeface="+mn-lt"/>
                <a:ea typeface="+mn-ea"/>
                <a:cs typeface="+mn-cs"/>
              </a:rPr>
              <a:t>Founder &amp; CEO of Lifehack </a:t>
            </a:r>
            <a:r>
              <a:rPr lang="en-US" sz="900" b="0" i="0" u="none" strike="noStrike" kern="1200" dirty="0">
                <a:solidFill>
                  <a:schemeClr val="tx1"/>
                </a:solidFill>
                <a:effectLst/>
                <a:latin typeface="+mn-lt"/>
                <a:ea typeface="+mn-ea"/>
                <a:cs typeface="+mn-cs"/>
                <a:hlinkClick r:id="rId3"/>
              </a:rPr>
              <a:t>Read full profile</a:t>
            </a:r>
            <a:endParaRPr lang="en-US" sz="900" b="0" i="0" u="none" strike="noStrike" kern="1200" dirty="0">
              <a:solidFill>
                <a:schemeClr val="tx1"/>
              </a:solidFill>
              <a:effectLst/>
              <a:latin typeface="+mn-lt"/>
              <a:ea typeface="+mn-ea"/>
              <a:cs typeface="+mn-cs"/>
            </a:endParaRPr>
          </a:p>
          <a:p>
            <a:r>
              <a:rPr lang="en-US" sz="900" b="0" i="0" u="none" strike="noStrike" kern="1200" dirty="0">
                <a:solidFill>
                  <a:schemeClr val="tx1"/>
                </a:solidFill>
                <a:effectLst/>
                <a:latin typeface="+mn-lt"/>
                <a:ea typeface="+mn-ea"/>
                <a:cs typeface="+mn-cs"/>
              </a:rPr>
              <a:t>https://</a:t>
            </a:r>
            <a:r>
              <a:rPr lang="en-US" sz="900" b="0" i="0" u="none" strike="noStrike" kern="1200" dirty="0" err="1">
                <a:solidFill>
                  <a:schemeClr val="tx1"/>
                </a:solidFill>
                <a:effectLst/>
                <a:latin typeface="+mn-lt"/>
                <a:ea typeface="+mn-ea"/>
                <a:cs typeface="+mn-cs"/>
              </a:rPr>
              <a:t>www.lifehack.org</a:t>
            </a:r>
            <a:r>
              <a:rPr lang="en-US" sz="900" b="0" i="0" u="none" strike="noStrike" kern="1200" dirty="0">
                <a:solidFill>
                  <a:schemeClr val="tx1"/>
                </a:solidFill>
                <a:effectLst/>
                <a:latin typeface="+mn-lt"/>
                <a:ea typeface="+mn-ea"/>
                <a:cs typeface="+mn-cs"/>
              </a:rPr>
              <a:t>/articles/communication/20-things-life-too-short-worry-about.html</a:t>
            </a:r>
          </a:p>
          <a:p>
            <a:endParaRPr lang="en-US" sz="900" b="0" i="0" u="none" strike="noStrike" kern="1200" dirty="0">
              <a:solidFill>
                <a:schemeClr val="tx1"/>
              </a:solidFill>
              <a:effectLst/>
              <a:latin typeface="+mn-lt"/>
              <a:ea typeface="+mn-ea"/>
              <a:cs typeface="+mn-cs"/>
            </a:endParaRPr>
          </a:p>
          <a:p>
            <a:r>
              <a:rPr lang="en-US" sz="900" b="0" i="0" u="none" strike="noStrike" kern="1200" dirty="0">
                <a:solidFill>
                  <a:schemeClr val="tx1"/>
                </a:solidFill>
                <a:effectLst/>
                <a:latin typeface="+mn-lt"/>
                <a:ea typeface="+mn-ea"/>
                <a:cs typeface="+mn-cs"/>
              </a:rPr>
              <a:t>Sometimes my life feels like it’s stuck in neutral – like I’m stuck in an endless loop of introduction with no progress. It’s during these times in my life that I stop, sit down, close my eyes, and reset my brain for 10 to 15 minutes. In doing this, I drop my so-called “problems” from my mind and awaken feeling fresh and energized.</a:t>
            </a:r>
          </a:p>
          <a:p>
            <a:r>
              <a:rPr lang="en-US" sz="900" b="0" i="0" u="none" strike="noStrike" kern="1200" dirty="0">
                <a:solidFill>
                  <a:schemeClr val="tx1"/>
                </a:solidFill>
                <a:effectLst/>
                <a:latin typeface="+mn-lt"/>
                <a:ea typeface="+mn-ea"/>
                <a:cs typeface="+mn-cs"/>
              </a:rPr>
              <a:t>I am a nerd with a penchant for numbers and tech, so I tracked my worries as I released their grip on me.</a:t>
            </a:r>
          </a:p>
          <a:p>
            <a:r>
              <a:rPr lang="en-US" sz="900" b="0" i="0" u="none" strike="noStrike" kern="1200" dirty="0">
                <a:solidFill>
                  <a:schemeClr val="tx1"/>
                </a:solidFill>
                <a:effectLst/>
                <a:latin typeface="+mn-lt"/>
                <a:ea typeface="+mn-ea"/>
                <a:cs typeface="+mn-cs"/>
              </a:rPr>
              <a:t>Here are some problems I found myself worrying about far too often before I discovered how to meditate and refocus. Life is too short to worry about…</a:t>
            </a:r>
          </a:p>
          <a:p>
            <a:r>
              <a:rPr lang="en-US" sz="900" b="1" i="0" u="none" strike="noStrike" kern="1200" dirty="0">
                <a:solidFill>
                  <a:schemeClr val="tx1"/>
                </a:solidFill>
                <a:effectLst/>
                <a:latin typeface="+mn-lt"/>
                <a:ea typeface="+mn-ea"/>
                <a:cs typeface="+mn-cs"/>
              </a:rPr>
              <a:t>1. Bills</a:t>
            </a:r>
          </a:p>
          <a:p>
            <a:r>
              <a:rPr lang="en-US" sz="900" b="0" i="0" u="none" strike="noStrike" kern="1200" dirty="0">
                <a:solidFill>
                  <a:schemeClr val="tx1"/>
                </a:solidFill>
                <a:effectLst/>
                <a:latin typeface="+mn-lt"/>
                <a:ea typeface="+mn-ea"/>
                <a:cs typeface="+mn-cs"/>
              </a:rPr>
              <a:t>Death and taxes are far from the only guarantees in life. You’ll repeatedly have your heart broken; enjoy the sun, the moon, eat drink, and be merry – and you’ll have a hard time in life without paying bills.</a:t>
            </a:r>
          </a:p>
          <a:p>
            <a:r>
              <a:rPr lang="en-US" sz="900" b="0" i="0" u="none" strike="noStrike" kern="1200" dirty="0">
                <a:solidFill>
                  <a:schemeClr val="tx1"/>
                </a:solidFill>
                <a:effectLst/>
                <a:latin typeface="+mn-lt"/>
                <a:ea typeface="+mn-ea"/>
                <a:cs typeface="+mn-cs"/>
              </a:rPr>
              <a:t>Whether monthly, quarterly, or annually, bills are relentless. If you ignore them, they only get bigger, louder, and more destructive. The thing is: we all have bills…and letting them run your life isn’t going to improve its quality any time soon.</a:t>
            </a:r>
          </a:p>
          <a:p>
            <a:r>
              <a:rPr lang="en-US" sz="900" b="0" i="0" u="none" strike="noStrike" kern="1200" dirty="0">
                <a:solidFill>
                  <a:schemeClr val="tx1"/>
                </a:solidFill>
                <a:effectLst/>
                <a:latin typeface="+mn-lt"/>
                <a:ea typeface="+mn-ea"/>
                <a:cs typeface="+mn-cs"/>
              </a:rPr>
              <a:t>It’s easy to say not to worry about bills. Everyone knows it’s not a good idea to worry about them, but when you’re drowning in debt and have minimal to no income, it’s a little harder to keep wipe those pesky bills off your mind. Being told life is too short to worry about bills is one thing; having the confidence to stand tall despite insurmountable debt is an entirely different beast. I can assure you that losing your house, car, cable, gas, etc. won’t kill you.</a:t>
            </a:r>
          </a:p>
          <a:p>
            <a:r>
              <a:rPr lang="en-US" sz="900" b="0" i="0" u="none" strike="noStrike" kern="1200" dirty="0">
                <a:solidFill>
                  <a:schemeClr val="tx1"/>
                </a:solidFill>
                <a:effectLst/>
                <a:latin typeface="+mn-lt"/>
                <a:ea typeface="+mn-ea"/>
                <a:cs typeface="+mn-cs"/>
              </a:rPr>
              <a:t>Stop fearing your bills – you’re letting them control your life.</a:t>
            </a:r>
          </a:p>
          <a:p>
            <a:r>
              <a:rPr lang="en-US" sz="900" b="0" i="0" u="none" strike="noStrike" kern="1200" dirty="0">
                <a:solidFill>
                  <a:schemeClr val="tx1"/>
                </a:solidFill>
                <a:effectLst/>
                <a:latin typeface="+mn-lt"/>
                <a:ea typeface="+mn-ea"/>
                <a:cs typeface="+mn-cs"/>
              </a:rPr>
              <a:t>Here’re some tips:</a:t>
            </a:r>
          </a:p>
          <a:p>
            <a:r>
              <a:rPr lang="en-US" sz="900" b="1" i="0" u="none" strike="noStrike" kern="1200" dirty="0">
                <a:solidFill>
                  <a:schemeClr val="tx1"/>
                </a:solidFill>
                <a:effectLst/>
                <a:latin typeface="+mn-lt"/>
                <a:ea typeface="+mn-ea"/>
                <a:cs typeface="+mn-cs"/>
              </a:rPr>
              <a:t>Create a budget for yourself and stick to it.</a:t>
            </a:r>
            <a:r>
              <a:rPr lang="en-US" sz="900" b="0" i="0" u="none" strike="noStrike" kern="1200" dirty="0">
                <a:solidFill>
                  <a:schemeClr val="tx1"/>
                </a:solidFill>
                <a:effectLst/>
                <a:latin typeface="+mn-lt"/>
                <a:ea typeface="+mn-ea"/>
                <a:cs typeface="+mn-cs"/>
              </a:rPr>
              <a:t> Put your budget over anything else. This will help you get a better view of your bills and how they affect you.</a:t>
            </a:r>
          </a:p>
          <a:p>
            <a:r>
              <a:rPr lang="en-US" sz="900" b="1" i="0" u="none" strike="noStrike" kern="1200" dirty="0">
                <a:solidFill>
                  <a:schemeClr val="tx1"/>
                </a:solidFill>
                <a:effectLst/>
                <a:latin typeface="+mn-lt"/>
                <a:ea typeface="+mn-ea"/>
                <a:cs typeface="+mn-cs"/>
              </a:rPr>
              <a:t>Cut unimportant bills.</a:t>
            </a:r>
            <a:r>
              <a:rPr lang="en-US" sz="900" b="0" i="0" u="none" strike="noStrike" kern="1200" dirty="0">
                <a:solidFill>
                  <a:schemeClr val="tx1"/>
                </a:solidFill>
                <a:effectLst/>
                <a:latin typeface="+mn-lt"/>
                <a:ea typeface="+mn-ea"/>
                <a:cs typeface="+mn-cs"/>
              </a:rPr>
              <a:t> If you’re struggling to make ends meet, cut some of your nonessential bills. Cable TV is one of the easiest bills to cut. There’s a plethora of entertainment options out there, and even if you subscribe to Netflix, Hulu, and Amazon Prime, you’ll be spending less annually than a cable bill.</a:t>
            </a:r>
          </a:p>
          <a:p>
            <a:r>
              <a:rPr lang="en-US" sz="900" b="1" i="0" u="none" strike="noStrike" kern="1200" dirty="0">
                <a:solidFill>
                  <a:schemeClr val="tx1"/>
                </a:solidFill>
                <a:effectLst/>
                <a:latin typeface="+mn-lt"/>
                <a:ea typeface="+mn-ea"/>
                <a:cs typeface="+mn-cs"/>
              </a:rPr>
              <a:t>Pay back any debts to family and friends first.</a:t>
            </a:r>
            <a:r>
              <a:rPr lang="en-US" sz="900" b="0" i="0" u="none" strike="noStrike" kern="1200" dirty="0">
                <a:solidFill>
                  <a:schemeClr val="tx1"/>
                </a:solidFill>
                <a:effectLst/>
                <a:latin typeface="+mn-lt"/>
                <a:ea typeface="+mn-ea"/>
                <a:cs typeface="+mn-cs"/>
              </a:rPr>
              <a:t> They’re the people who will be there for you at the bottom, not your bank and utility companies.</a:t>
            </a:r>
          </a:p>
          <a:p>
            <a:r>
              <a:rPr lang="en-US" sz="900" b="1" i="0" u="none" strike="noStrike" kern="1200" dirty="0">
                <a:solidFill>
                  <a:schemeClr val="tx1"/>
                </a:solidFill>
                <a:effectLst/>
                <a:latin typeface="+mn-lt"/>
                <a:ea typeface="+mn-ea"/>
                <a:cs typeface="+mn-cs"/>
              </a:rPr>
              <a:t>Keep your collateral loans (</a:t>
            </a:r>
            <a:r>
              <a:rPr lang="en-US" sz="900" b="1" i="0" u="none" strike="noStrike" kern="1200" dirty="0" err="1">
                <a:solidFill>
                  <a:schemeClr val="tx1"/>
                </a:solidFill>
                <a:effectLst/>
                <a:latin typeface="+mn-lt"/>
                <a:ea typeface="+mn-ea"/>
                <a:cs typeface="+mn-cs"/>
              </a:rPr>
              <a:t>i.e</a:t>
            </a:r>
            <a:r>
              <a:rPr lang="en-US" sz="900" b="1" i="0" u="none" strike="noStrike" kern="1200" dirty="0">
                <a:solidFill>
                  <a:schemeClr val="tx1"/>
                </a:solidFill>
                <a:effectLst/>
                <a:latin typeface="+mn-lt"/>
                <a:ea typeface="+mn-ea"/>
                <a:cs typeface="+mn-cs"/>
              </a:rPr>
              <a:t> auto loan and mortgage) current.</a:t>
            </a:r>
            <a:r>
              <a:rPr lang="en-US" sz="900" b="0" i="0" u="none" strike="noStrike" kern="1200" dirty="0">
                <a:solidFill>
                  <a:schemeClr val="tx1"/>
                </a:solidFill>
                <a:effectLst/>
                <a:latin typeface="+mn-lt"/>
                <a:ea typeface="+mn-ea"/>
                <a:cs typeface="+mn-cs"/>
              </a:rPr>
              <a:t> The last thing you want to lose is your home and car. If you have to choose between the two, sacrifice your home over your car. In a worst case scenario, it’s better to be mobile.</a:t>
            </a:r>
          </a:p>
          <a:p>
            <a:r>
              <a:rPr lang="en-US" sz="900" b="1" i="0" u="none" strike="noStrike" kern="1200" dirty="0">
                <a:solidFill>
                  <a:schemeClr val="tx1"/>
                </a:solidFill>
                <a:effectLst/>
                <a:latin typeface="+mn-lt"/>
                <a:ea typeface="+mn-ea"/>
                <a:cs typeface="+mn-cs"/>
              </a:rPr>
              <a:t>2. Money</a:t>
            </a:r>
          </a:p>
          <a:p>
            <a:r>
              <a:rPr lang="en-US" sz="900" b="0" i="0" u="none" strike="noStrike" kern="1200" dirty="0">
                <a:solidFill>
                  <a:schemeClr val="tx1"/>
                </a:solidFill>
                <a:effectLst/>
                <a:latin typeface="+mn-lt"/>
                <a:ea typeface="+mn-ea"/>
                <a:cs typeface="+mn-cs"/>
              </a:rPr>
              <a:t>Money is the cause of and solution to life’s most unnecessary problems. We need bread – there’s no denying that – we just don’t need to allow cheddar to be the source of undue stress.</a:t>
            </a:r>
          </a:p>
          <a:p>
            <a:r>
              <a:rPr lang="en-US" sz="900" b="0" i="0" u="none" strike="noStrike" kern="1200" dirty="0">
                <a:solidFill>
                  <a:schemeClr val="tx1"/>
                </a:solidFill>
                <a:effectLst/>
                <a:latin typeface="+mn-lt"/>
                <a:ea typeface="+mn-ea"/>
                <a:cs typeface="+mn-cs"/>
              </a:rPr>
              <a:t>Always remember that currency is imaginary, and economies don’t exist in nature. Since moolah is imaginary, all of your worries about said funds are in your head. People do some strange things for paper, and I’ll never understand why. Material wealth doesn’t equate to happiness.</a:t>
            </a:r>
          </a:p>
          <a:p>
            <a:r>
              <a:rPr lang="en-US" sz="900" b="0" i="0" u="none" strike="noStrike" kern="1200" dirty="0">
                <a:solidFill>
                  <a:schemeClr val="tx1"/>
                </a:solidFill>
                <a:effectLst/>
                <a:latin typeface="+mn-lt"/>
                <a:ea typeface="+mn-ea"/>
                <a:cs typeface="+mn-cs"/>
              </a:rPr>
              <a:t>Instead of stressing about your supply of coinage, try focusing on the things that make you happy. If you pursue a job that satisfies your desire for greenbacks, you risk ending up in a career you hate. </a:t>
            </a:r>
            <a:r>
              <a:rPr lang="en-US" sz="900" b="0" i="0" u="none" strike="noStrike" kern="1200" dirty="0" err="1">
                <a:solidFill>
                  <a:schemeClr val="tx1"/>
                </a:solidFill>
                <a:effectLst/>
                <a:latin typeface="+mn-lt"/>
                <a:ea typeface="+mn-ea"/>
                <a:cs typeface="+mn-cs"/>
              </a:rPr>
              <a:t>Dinero</a:t>
            </a:r>
            <a:r>
              <a:rPr lang="en-US" sz="900" b="0" i="0" u="none" strike="noStrike" kern="1200" dirty="0">
                <a:solidFill>
                  <a:schemeClr val="tx1"/>
                </a:solidFill>
                <a:effectLst/>
                <a:latin typeface="+mn-lt"/>
                <a:ea typeface="+mn-ea"/>
                <a:cs typeface="+mn-cs"/>
              </a:rPr>
              <a:t> won’t solve that problem, nor will it help you find like-minded friends.</a:t>
            </a:r>
          </a:p>
          <a:p>
            <a:r>
              <a:rPr lang="en-US" sz="900" b="0" i="0" u="none" strike="noStrike" kern="1200" dirty="0">
                <a:solidFill>
                  <a:schemeClr val="tx1"/>
                </a:solidFill>
                <a:effectLst/>
                <a:latin typeface="+mn-lt"/>
                <a:ea typeface="+mn-ea"/>
                <a:cs typeface="+mn-cs"/>
              </a:rPr>
              <a:t>People who pursue their dreams and passions always have more fulfilling stages than those motivated by loot.</a:t>
            </a:r>
          </a:p>
          <a:p>
            <a:r>
              <a:rPr lang="en-US" sz="900" b="1" i="0" u="none" strike="noStrike" kern="1200" dirty="0">
                <a:solidFill>
                  <a:schemeClr val="tx1"/>
                </a:solidFill>
                <a:effectLst/>
                <a:latin typeface="+mn-lt"/>
                <a:ea typeface="+mn-ea"/>
                <a:cs typeface="+mn-cs"/>
              </a:rPr>
              <a:t>3. The Past</a:t>
            </a:r>
          </a:p>
          <a:p>
            <a:r>
              <a:rPr lang="en-US" sz="900" b="0" i="0" u="none" strike="noStrike" kern="1200" dirty="0">
                <a:solidFill>
                  <a:schemeClr val="tx1"/>
                </a:solidFill>
                <a:effectLst/>
                <a:latin typeface="+mn-lt"/>
                <a:ea typeface="+mn-ea"/>
                <a:cs typeface="+mn-cs"/>
              </a:rPr>
              <a:t>The beef-witted among us who don’t learn history are doomed to hear it repeated over and over by those who do. Most of humanity’s violent wars were waged because of conflicting beliefs over what happened in the past.</a:t>
            </a:r>
          </a:p>
          <a:p>
            <a:r>
              <a:rPr lang="en-US" sz="900" b="0" i="0" u="none" strike="noStrike" kern="1200" dirty="0">
                <a:solidFill>
                  <a:schemeClr val="tx1"/>
                </a:solidFill>
                <a:effectLst/>
                <a:latin typeface="+mn-lt"/>
                <a:ea typeface="+mn-ea"/>
                <a:cs typeface="+mn-cs"/>
              </a:rPr>
              <a:t>The past is important to learn from, but you shouldn’t let it get in your way and become a burden. Instead, face forward, and brush that dirt off your shoulders.</a:t>
            </a:r>
          </a:p>
          <a:p>
            <a:r>
              <a:rPr lang="en-US" sz="900" b="0" i="0" u="none" strike="noStrike" kern="1200" dirty="0">
                <a:solidFill>
                  <a:schemeClr val="tx1"/>
                </a:solidFill>
                <a:effectLst/>
                <a:latin typeface="+mn-lt"/>
                <a:ea typeface="+mn-ea"/>
                <a:cs typeface="+mn-cs"/>
              </a:rPr>
              <a:t>We all faced obstacles in our past. There’s no need to run from or be ashamed of who you are or where you came from, but don’t let what happened to you distract you from your personal goals.</a:t>
            </a:r>
          </a:p>
          <a:p>
            <a:r>
              <a:rPr lang="en-US" sz="900" b="0" i="0" u="none" strike="noStrike" kern="1200" dirty="0">
                <a:solidFill>
                  <a:schemeClr val="tx1"/>
                </a:solidFill>
                <a:effectLst/>
                <a:latin typeface="+mn-lt"/>
                <a:ea typeface="+mn-ea"/>
                <a:cs typeface="+mn-cs"/>
              </a:rPr>
              <a:t>Learn from your hardships, and fight harder next time. The only way you can continue being harmed by something that already happened is if you let it.</a:t>
            </a:r>
          </a:p>
          <a:p>
            <a:r>
              <a:rPr lang="en-US" sz="900" b="1" i="0" u="none" strike="noStrike" kern="1200" dirty="0">
                <a:solidFill>
                  <a:schemeClr val="tx1"/>
                </a:solidFill>
                <a:effectLst/>
                <a:latin typeface="+mn-lt"/>
                <a:ea typeface="+mn-ea"/>
                <a:cs typeface="+mn-cs"/>
              </a:rPr>
              <a:t>4. Gossips</a:t>
            </a:r>
          </a:p>
          <a:p>
            <a:r>
              <a:rPr lang="en-US" sz="900" b="0" i="0" u="none" strike="noStrike" kern="1200" dirty="0">
                <a:solidFill>
                  <a:schemeClr val="tx1"/>
                </a:solidFill>
                <a:effectLst/>
                <a:latin typeface="+mn-lt"/>
                <a:ea typeface="+mn-ea"/>
                <a:cs typeface="+mn-cs"/>
              </a:rPr>
              <a:t>Gossip is the worst. I don’t mind talking to my friends or partner about what’s going on in their lives, but I’m entirely uninterested in hearing about everyone’s personal lives. </a:t>
            </a:r>
          </a:p>
          <a:p>
            <a:r>
              <a:rPr lang="en-US" sz="900" b="0" i="0" u="none" strike="noStrike" kern="1200" dirty="0">
                <a:solidFill>
                  <a:schemeClr val="tx1"/>
                </a:solidFill>
                <a:effectLst/>
                <a:latin typeface="+mn-lt"/>
                <a:ea typeface="+mn-ea"/>
                <a:cs typeface="+mn-cs"/>
              </a:rPr>
              <a:t>What are you gaining – a conversation starter? You’ll end up looking like the work gossip, who nobody likes nor trusts.</a:t>
            </a:r>
          </a:p>
          <a:p>
            <a:r>
              <a:rPr lang="en-US" sz="900" b="0" i="0" u="none" strike="noStrike" kern="1200" dirty="0">
                <a:solidFill>
                  <a:schemeClr val="tx1"/>
                </a:solidFill>
                <a:effectLst/>
                <a:latin typeface="+mn-lt"/>
                <a:ea typeface="+mn-ea"/>
                <a:cs typeface="+mn-cs"/>
              </a:rPr>
              <a:t>Instead of joining the grapes on the vine, worry about you.</a:t>
            </a:r>
          </a:p>
          <a:p>
            <a:r>
              <a:rPr lang="en-US" sz="900" b="0" i="0" u="none" strike="noStrike" kern="1200" dirty="0">
                <a:solidFill>
                  <a:schemeClr val="tx1"/>
                </a:solidFill>
                <a:effectLst/>
                <a:latin typeface="+mn-lt"/>
                <a:ea typeface="+mn-ea"/>
                <a:cs typeface="+mn-cs"/>
              </a:rPr>
              <a:t>While we’re on the subject, there’s really no need for everyone to know about your personal life either. It doesn’t need to be in your repertoire of icebreaking conversation fodder.</a:t>
            </a:r>
          </a:p>
          <a:p>
            <a:r>
              <a:rPr lang="en-US" sz="900" b="0" i="0" u="none" strike="noStrike" kern="1200" dirty="0">
                <a:solidFill>
                  <a:schemeClr val="tx1"/>
                </a:solidFill>
                <a:effectLst/>
                <a:latin typeface="+mn-lt"/>
                <a:ea typeface="+mn-ea"/>
                <a:cs typeface="+mn-cs"/>
              </a:rPr>
              <a:t>Life’s just too short to worry about what others are doing.</a:t>
            </a:r>
          </a:p>
          <a:p>
            <a:r>
              <a:rPr lang="en-US" sz="900" b="1" i="0" u="none" strike="noStrike" kern="1200" dirty="0">
                <a:solidFill>
                  <a:schemeClr val="tx1"/>
                </a:solidFill>
                <a:effectLst/>
                <a:latin typeface="+mn-lt"/>
                <a:ea typeface="+mn-ea"/>
                <a:cs typeface="+mn-cs"/>
              </a:rPr>
              <a:t>5. Haters</a:t>
            </a:r>
          </a:p>
          <a:p>
            <a:r>
              <a:rPr lang="en-US" sz="900" b="0" i="0" u="none" strike="noStrike" kern="1200" dirty="0">
                <a:solidFill>
                  <a:schemeClr val="tx1"/>
                </a:solidFill>
                <a:effectLst/>
                <a:latin typeface="+mn-lt"/>
                <a:ea typeface="+mn-ea"/>
                <a:cs typeface="+mn-cs"/>
              </a:rPr>
              <a:t>Think about all the celebrities you don’t like or don’t care about: </a:t>
            </a:r>
            <a:r>
              <a:rPr lang="en-US" sz="900" b="0" i="1" u="none" strike="noStrike" kern="1200" dirty="0">
                <a:solidFill>
                  <a:schemeClr val="tx1"/>
                </a:solidFill>
                <a:effectLst/>
                <a:latin typeface="+mn-lt"/>
                <a:ea typeface="+mn-ea"/>
                <a:cs typeface="+mn-cs"/>
              </a:rPr>
              <a:t>Kim Kardashian has no business being famous, Justin Bieber is overrated, LeBron James is no Michael Jordan</a:t>
            </a:r>
            <a:r>
              <a:rPr lang="en-US" sz="900" b="0" i="0" u="none" strike="noStrike" kern="1200" dirty="0">
                <a:solidFill>
                  <a:schemeClr val="tx1"/>
                </a:solidFill>
                <a:effectLst/>
                <a:latin typeface="+mn-lt"/>
                <a:ea typeface="+mn-ea"/>
                <a:cs typeface="+mn-cs"/>
              </a:rPr>
              <a:t>… Regardless of how you feel about any of these people, they have successful careers.</a:t>
            </a:r>
          </a:p>
          <a:p>
            <a:r>
              <a:rPr lang="en-US" sz="900" b="0" i="0" u="none" strike="noStrike" kern="1200" dirty="0">
                <a:solidFill>
                  <a:schemeClr val="tx1"/>
                </a:solidFill>
                <a:effectLst/>
                <a:latin typeface="+mn-lt"/>
                <a:ea typeface="+mn-ea"/>
                <a:cs typeface="+mn-cs"/>
              </a:rPr>
              <a:t>Although they get their share of hate mail, successful people continue doing what they’re doing. Now apply this concept to your own life.</a:t>
            </a:r>
          </a:p>
          <a:p>
            <a:r>
              <a:rPr lang="en-US" sz="900" b="0" i="0" u="none" strike="noStrike" kern="1200" dirty="0">
                <a:solidFill>
                  <a:schemeClr val="tx1"/>
                </a:solidFill>
                <a:effectLst/>
                <a:latin typeface="+mn-lt"/>
                <a:ea typeface="+mn-ea"/>
                <a:cs typeface="+mn-cs"/>
              </a:rPr>
              <a:t>People aren’t always going to like what you do; there’s </a:t>
            </a:r>
            <a:r>
              <a:rPr lang="en-US" sz="900" b="0" i="0" u="none" strike="noStrike" kern="1200" dirty="0" err="1">
                <a:solidFill>
                  <a:schemeClr val="tx1"/>
                </a:solidFill>
                <a:effectLst/>
                <a:latin typeface="+mn-lt"/>
                <a:ea typeface="+mn-ea"/>
                <a:cs typeface="+mn-cs"/>
              </a:rPr>
              <a:t>Haterade</a:t>
            </a:r>
            <a:r>
              <a:rPr lang="en-US" sz="900" b="0" i="0" u="none" strike="noStrike" kern="1200" dirty="0">
                <a:solidFill>
                  <a:schemeClr val="tx1"/>
                </a:solidFill>
                <a:effectLst/>
                <a:latin typeface="+mn-lt"/>
                <a:ea typeface="+mn-ea"/>
                <a:cs typeface="+mn-cs"/>
              </a:rPr>
              <a:t> in the water everywhere. Whether you’re a local celebrity or a virtual unknown, you’re going to step on some toes.</a:t>
            </a:r>
          </a:p>
          <a:p>
            <a:r>
              <a:rPr lang="en-US" sz="900" b="0" i="0" u="none" strike="noStrike" kern="1200" dirty="0">
                <a:solidFill>
                  <a:schemeClr val="tx1"/>
                </a:solidFill>
                <a:effectLst/>
                <a:latin typeface="+mn-lt"/>
                <a:ea typeface="+mn-ea"/>
                <a:cs typeface="+mn-cs"/>
              </a:rPr>
              <a:t>I’ve met people who are the absolute kindest, compassionate, most thoughtful, and likable human beings, and they </a:t>
            </a:r>
            <a:r>
              <a:rPr lang="en-US" sz="900" b="0" i="1" u="none" strike="noStrike" kern="1200" dirty="0">
                <a:solidFill>
                  <a:schemeClr val="tx1"/>
                </a:solidFill>
                <a:effectLst/>
                <a:latin typeface="+mn-lt"/>
                <a:ea typeface="+mn-ea"/>
                <a:cs typeface="+mn-cs"/>
              </a:rPr>
              <a:t>STILL</a:t>
            </a:r>
            <a:r>
              <a:rPr lang="en-US" sz="900" b="0" i="0" u="none" strike="noStrike" kern="1200" dirty="0">
                <a:solidFill>
                  <a:schemeClr val="tx1"/>
                </a:solidFill>
                <a:effectLst/>
                <a:latin typeface="+mn-lt"/>
                <a:ea typeface="+mn-ea"/>
                <a:cs typeface="+mn-cs"/>
              </a:rPr>
              <a:t> have had haters say and do some of the most despicable things to them. If I stopped and stressed out every time someone didn’t like my decisions, I’d never have accomplished anything in life.</a:t>
            </a:r>
          </a:p>
          <a:p>
            <a:r>
              <a:rPr lang="en-US" sz="900" b="0" i="0" u="none" strike="noStrike" kern="1200" dirty="0">
                <a:solidFill>
                  <a:schemeClr val="tx1"/>
                </a:solidFill>
                <a:effectLst/>
                <a:latin typeface="+mn-lt"/>
                <a:ea typeface="+mn-ea"/>
                <a:cs typeface="+mn-cs"/>
              </a:rPr>
              <a:t>Don’t stress the haters.</a:t>
            </a:r>
          </a:p>
          <a:p>
            <a:r>
              <a:rPr lang="en-US" sz="900" b="1" i="0" u="none" strike="noStrike" kern="1200" dirty="0">
                <a:solidFill>
                  <a:schemeClr val="tx1"/>
                </a:solidFill>
                <a:effectLst/>
                <a:latin typeface="+mn-lt"/>
                <a:ea typeface="+mn-ea"/>
                <a:cs typeface="+mn-cs"/>
              </a:rPr>
              <a:t>6. Work</a:t>
            </a:r>
          </a:p>
          <a:p>
            <a:r>
              <a:rPr lang="en-US" sz="900" b="0" i="0" u="none" strike="noStrike" kern="1200" dirty="0">
                <a:solidFill>
                  <a:schemeClr val="tx1"/>
                </a:solidFill>
                <a:effectLst/>
                <a:latin typeface="+mn-lt"/>
                <a:ea typeface="+mn-ea"/>
                <a:cs typeface="+mn-cs"/>
              </a:rPr>
              <a:t>There will always be projects, chores, errands, and emergencies at work. Nobody has a career that’s without stressful situations. It helps to love what you do, but even if you don’t, work is a silly thing to get uptight about.</a:t>
            </a:r>
          </a:p>
          <a:p>
            <a:r>
              <a:rPr lang="en-US" sz="900" b="0" i="0" u="none" strike="noStrike" kern="1200" dirty="0">
                <a:solidFill>
                  <a:schemeClr val="tx1"/>
                </a:solidFill>
                <a:effectLst/>
                <a:latin typeface="+mn-lt"/>
                <a:ea typeface="+mn-ea"/>
                <a:cs typeface="+mn-cs"/>
              </a:rPr>
              <a:t>If you’re not at work, there’s nothing to worry about. If you are at work, then stop crying over spilt milk, roll up your sleeves, and be productive. The less you worry about work, the quicker it goes by. Never be ashamed of who you are or what you do to earn a living. You’re not defined by your career; you define it.</a:t>
            </a:r>
          </a:p>
          <a:p>
            <a:r>
              <a:rPr lang="en-US" sz="900" b="1" i="0" u="none" strike="noStrike" kern="1200" dirty="0">
                <a:solidFill>
                  <a:schemeClr val="tx1"/>
                </a:solidFill>
                <a:effectLst/>
                <a:latin typeface="+mn-lt"/>
                <a:ea typeface="+mn-ea"/>
                <a:cs typeface="+mn-cs"/>
              </a:rPr>
              <a:t>7. Aging</a:t>
            </a:r>
          </a:p>
          <a:p>
            <a:r>
              <a:rPr lang="en-US" sz="900" b="0" i="0" u="none" strike="noStrike" kern="1200" dirty="0">
                <a:solidFill>
                  <a:schemeClr val="tx1"/>
                </a:solidFill>
                <a:effectLst/>
                <a:latin typeface="+mn-lt"/>
                <a:ea typeface="+mn-ea"/>
                <a:cs typeface="+mn-cs"/>
              </a:rPr>
              <a:t>Getting old is a difficult and scary task – there’s no denying that. We all go through the same stress, anxiety, fear, worry, and doubt. It’s understandable to feel a little bit stressed about aging, but you have to keep in mind there’s nothing you can do about it. You’re going to age whether you like it or not.</a:t>
            </a:r>
          </a:p>
          <a:p>
            <a:r>
              <a:rPr lang="en-US" sz="900" b="0" i="0" u="none" strike="noStrike" kern="1200" dirty="0">
                <a:solidFill>
                  <a:schemeClr val="tx1"/>
                </a:solidFill>
                <a:effectLst/>
                <a:latin typeface="+mn-lt"/>
                <a:ea typeface="+mn-ea"/>
                <a:cs typeface="+mn-cs"/>
              </a:rPr>
              <a:t>There’s nothing you can do to stop the process, but you can embrace it and make the most of your time.</a:t>
            </a:r>
          </a:p>
          <a:p>
            <a:r>
              <a:rPr lang="en-US" sz="900" b="0" i="0" u="none" strike="noStrike" kern="1200" dirty="0">
                <a:solidFill>
                  <a:schemeClr val="tx1"/>
                </a:solidFill>
                <a:effectLst/>
                <a:latin typeface="+mn-lt"/>
                <a:ea typeface="+mn-ea"/>
                <a:cs typeface="+mn-cs"/>
              </a:rPr>
              <a:t>Aging is a part of life. Instead of worrying about your impending geriatric state, enjoy the present you exist in right now. You’ll only be this old once, so do all the fun things you always wanted to do at that age. Stop wishing you were younger.</a:t>
            </a:r>
          </a:p>
          <a:p>
            <a:r>
              <a:rPr lang="en-US" sz="900" b="0" i="0" u="none" strike="noStrike" kern="1200" dirty="0">
                <a:solidFill>
                  <a:schemeClr val="tx1"/>
                </a:solidFill>
                <a:effectLst/>
                <a:latin typeface="+mn-lt"/>
                <a:ea typeface="+mn-ea"/>
                <a:cs typeface="+mn-cs"/>
              </a:rPr>
              <a:t>Don’t waste your time worrying about not being old enough yet either. Being young has its advantages. You get small punishments for making mistakes at school or at home, admission prices are cheaper, and bills are usually free. You can’t speed or slow time. Enjoy your life the way it is right now.</a:t>
            </a:r>
          </a:p>
          <a:p>
            <a:r>
              <a:rPr lang="en-US" sz="900" b="1" i="0" u="none" strike="noStrike" kern="1200" dirty="0">
                <a:solidFill>
                  <a:schemeClr val="tx1"/>
                </a:solidFill>
                <a:effectLst/>
                <a:latin typeface="+mn-lt"/>
                <a:ea typeface="+mn-ea"/>
                <a:cs typeface="+mn-cs"/>
              </a:rPr>
              <a:t>8. Death</a:t>
            </a:r>
          </a:p>
          <a:p>
            <a:r>
              <a:rPr lang="en-US" sz="900" b="0" i="0" u="none" strike="noStrike" kern="1200" dirty="0">
                <a:solidFill>
                  <a:schemeClr val="tx1"/>
                </a:solidFill>
                <a:effectLst/>
                <a:latin typeface="+mn-lt"/>
                <a:ea typeface="+mn-ea"/>
                <a:cs typeface="+mn-cs"/>
              </a:rPr>
              <a:t>Sooner or later in your life, you’re going to have to face the inevitability of your own death. You can’t dodge the grim reaper, and hiding is only going to hinder you from living your life to the fullest. You won’t give your all when you’re holding back. </a:t>
            </a:r>
          </a:p>
          <a:p>
            <a:r>
              <a:rPr lang="en-US" sz="900" b="0" i="0" u="none" strike="noStrike" kern="1200" dirty="0">
                <a:solidFill>
                  <a:schemeClr val="tx1"/>
                </a:solidFill>
                <a:effectLst/>
                <a:latin typeface="+mn-lt"/>
                <a:ea typeface="+mn-ea"/>
                <a:cs typeface="+mn-cs"/>
              </a:rPr>
              <a:t>After you face death, you’ll find it easier to face over and over throughout life. You’ll have more courage and tenacity.</a:t>
            </a:r>
          </a:p>
          <a:p>
            <a:r>
              <a:rPr lang="en-US" sz="900" b="0" i="0" u="none" strike="noStrike" kern="1200" dirty="0">
                <a:solidFill>
                  <a:schemeClr val="tx1"/>
                </a:solidFill>
                <a:effectLst/>
                <a:latin typeface="+mn-lt"/>
                <a:ea typeface="+mn-ea"/>
                <a:cs typeface="+mn-cs"/>
              </a:rPr>
              <a:t>Death isn’t easy to face; religions have spawned throughout the human history in an attempt to soothe people’s fears of oblivion. If you go to sleep, you may not wake up, and even if you do wake up, no matter how safe you are, we could be nuked by another country or a meteor could fall out the sky and kill us all.</a:t>
            </a:r>
          </a:p>
          <a:p>
            <a:r>
              <a:rPr lang="en-US" sz="900" b="0" i="0" u="none" strike="noStrike" kern="1200" dirty="0">
                <a:solidFill>
                  <a:schemeClr val="tx1"/>
                </a:solidFill>
                <a:effectLst/>
                <a:latin typeface="+mn-lt"/>
                <a:ea typeface="+mn-ea"/>
                <a:cs typeface="+mn-cs"/>
              </a:rPr>
              <a:t>Unless you’re reading this from a professional shelter, you have no chance of surviving an extinction-level event. Now face mortality, and go live your life.</a:t>
            </a:r>
          </a:p>
          <a:p>
            <a:r>
              <a:rPr lang="en-US" sz="900" b="1" i="0" u="none" strike="noStrike" kern="1200" dirty="0">
                <a:solidFill>
                  <a:schemeClr val="tx1"/>
                </a:solidFill>
                <a:effectLst/>
                <a:latin typeface="+mn-lt"/>
                <a:ea typeface="+mn-ea"/>
                <a:cs typeface="+mn-cs"/>
              </a:rPr>
              <a:t>9. What People Think</a:t>
            </a:r>
          </a:p>
          <a:p>
            <a:r>
              <a:rPr lang="en-US" sz="900" b="0" i="0" u="none" strike="noStrike" kern="1200" dirty="0">
                <a:solidFill>
                  <a:schemeClr val="tx1"/>
                </a:solidFill>
                <a:effectLst/>
                <a:latin typeface="+mn-lt"/>
                <a:ea typeface="+mn-ea"/>
                <a:cs typeface="+mn-cs"/>
              </a:rPr>
              <a:t>When I was younger, I always said I didn’t care what people thought of me, but the reality is very different. In my late 20s, I started to find my passion and what I’d love to do for my life. So I started being me, regardless of what my friends or family thought about it.</a:t>
            </a:r>
          </a:p>
          <a:p>
            <a:r>
              <a:rPr lang="en-US" sz="900" b="0" i="0" u="none" strike="noStrike" kern="1200" dirty="0">
                <a:solidFill>
                  <a:schemeClr val="tx1"/>
                </a:solidFill>
                <a:effectLst/>
                <a:latin typeface="+mn-lt"/>
                <a:ea typeface="+mn-ea"/>
                <a:cs typeface="+mn-cs"/>
              </a:rPr>
              <a:t>Fitting in is an advantage in certain situations, but it’s certainly not the end-all, be-all for every situation in life. There are times when you need to keep a low profile, but for the most part, unless you’re a secret agent or political leader, feel free to do what makes you happy, regardless of what people think of you.</a:t>
            </a:r>
          </a:p>
          <a:p>
            <a:r>
              <a:rPr lang="en-US" sz="900" b="1" i="0" u="none" strike="noStrike" kern="1200" dirty="0">
                <a:solidFill>
                  <a:schemeClr val="tx1"/>
                </a:solidFill>
                <a:effectLst/>
                <a:latin typeface="+mn-lt"/>
                <a:ea typeface="+mn-ea"/>
                <a:cs typeface="+mn-cs"/>
              </a:rPr>
              <a:t>10. Celebrities</a:t>
            </a:r>
          </a:p>
          <a:p>
            <a:r>
              <a:rPr lang="en-US" sz="900" b="0" i="0" u="none" strike="noStrike" kern="1200" dirty="0">
                <a:solidFill>
                  <a:schemeClr val="tx1"/>
                </a:solidFill>
                <a:effectLst/>
                <a:latin typeface="+mn-lt"/>
                <a:ea typeface="+mn-ea"/>
                <a:cs typeface="+mn-cs"/>
              </a:rPr>
              <a:t>Paparazzi follow celebrities everywhere they go, snapping pictures, videos, and sound bites to feed to the convoluted masses. They’d have no reason to take pictures if there weren’t hordes of people hungering to learn the latest celebrity gossip. Why does it matter, though?</a:t>
            </a:r>
          </a:p>
          <a:p>
            <a:r>
              <a:rPr lang="en-US" sz="900" b="0" i="0" u="none" strike="noStrike" kern="1200" dirty="0">
                <a:solidFill>
                  <a:schemeClr val="tx1"/>
                </a:solidFill>
                <a:effectLst/>
                <a:latin typeface="+mn-lt"/>
                <a:ea typeface="+mn-ea"/>
                <a:cs typeface="+mn-cs"/>
              </a:rPr>
              <a:t>There’s plenty more going on in the world outside the lives of celebrities. Stop worrying about their drama.</a:t>
            </a:r>
          </a:p>
          <a:p>
            <a:r>
              <a:rPr lang="en-US" sz="900" b="1" i="0" u="none" strike="noStrike" kern="1200" dirty="0">
                <a:solidFill>
                  <a:schemeClr val="tx1"/>
                </a:solidFill>
                <a:effectLst/>
                <a:latin typeface="+mn-lt"/>
                <a:ea typeface="+mn-ea"/>
                <a:cs typeface="+mn-cs"/>
              </a:rPr>
              <a:t>11. What Other People Are Doing</a:t>
            </a:r>
          </a:p>
          <a:p>
            <a:r>
              <a:rPr lang="en-US" sz="900" b="0" i="0" u="none" strike="noStrike" kern="1200" dirty="0">
                <a:solidFill>
                  <a:schemeClr val="tx1"/>
                </a:solidFill>
                <a:effectLst/>
                <a:latin typeface="+mn-lt"/>
                <a:ea typeface="+mn-ea"/>
                <a:cs typeface="+mn-cs"/>
              </a:rPr>
              <a:t>It’s not just celebrities – some people get into everyone’s business. What can you learn about life from other people’s business?</a:t>
            </a:r>
          </a:p>
          <a:p>
            <a:r>
              <a:rPr lang="en-US" sz="900" b="0" i="0" u="none" strike="noStrike" kern="1200" dirty="0">
                <a:solidFill>
                  <a:schemeClr val="tx1"/>
                </a:solidFill>
                <a:effectLst/>
                <a:latin typeface="+mn-lt"/>
                <a:ea typeface="+mn-ea"/>
                <a:cs typeface="+mn-cs"/>
              </a:rPr>
              <a:t>I’m reminded of times as a kid where I would say “but ___ is going to the movies” as a way of convincing my parents to grant me permission to go. Their answer was a useful lesson: don’t worry about what other people are doing. They’re not paying your bills or putting food on your table. Their problems aren’t yours, and there’s no reason to take them on.</a:t>
            </a:r>
          </a:p>
          <a:p>
            <a:r>
              <a:rPr lang="en-US" sz="900" b="0" i="0" u="none" strike="noStrike" kern="1200" dirty="0">
                <a:solidFill>
                  <a:schemeClr val="tx1"/>
                </a:solidFill>
                <a:effectLst/>
                <a:latin typeface="+mn-lt"/>
                <a:ea typeface="+mn-ea"/>
                <a:cs typeface="+mn-cs"/>
              </a:rPr>
              <a:t>If you’re constantly following the example of others, you will never get ahead in life. People who get ahead don’t emulate their peers. They walk their own path and inspire others to follow suit.</a:t>
            </a:r>
          </a:p>
          <a:p>
            <a:r>
              <a:rPr lang="en-US" sz="900" b="0" i="0" u="none" strike="noStrike" kern="1200" dirty="0">
                <a:solidFill>
                  <a:schemeClr val="tx1"/>
                </a:solidFill>
                <a:effectLst/>
                <a:latin typeface="+mn-lt"/>
                <a:ea typeface="+mn-ea"/>
                <a:cs typeface="+mn-cs"/>
              </a:rPr>
              <a:t>Don’t worry about where everyone else is going or what they’re doing – focus on you.</a:t>
            </a:r>
          </a:p>
          <a:p>
            <a:r>
              <a:rPr lang="en-US" sz="900" b="1" i="0" u="none" strike="noStrike" kern="1200" dirty="0">
                <a:solidFill>
                  <a:schemeClr val="tx1"/>
                </a:solidFill>
                <a:effectLst/>
                <a:latin typeface="+mn-lt"/>
                <a:ea typeface="+mn-ea"/>
                <a:cs typeface="+mn-cs"/>
              </a:rPr>
              <a:t>12. Safety and Comfort</a:t>
            </a:r>
          </a:p>
          <a:p>
            <a:r>
              <a:rPr lang="en-US" sz="900" b="0" i="0" u="none" strike="noStrike" kern="1200" dirty="0">
                <a:solidFill>
                  <a:schemeClr val="tx1"/>
                </a:solidFill>
                <a:effectLst/>
                <a:latin typeface="+mn-lt"/>
                <a:ea typeface="+mn-ea"/>
                <a:cs typeface="+mn-cs"/>
              </a:rPr>
              <a:t>It’s nice to have somewhere safe and comfortable to lay your head at night. Comfort foods and our comfort zone are important aspects of our life, and it’s difficult to feel comfortable if you’re not safe. This is why some aspect of safety and comfort is necessary.</a:t>
            </a:r>
          </a:p>
          <a:p>
            <a:r>
              <a:rPr lang="en-US" sz="900" b="0" i="0" u="none" strike="noStrike" kern="1200" dirty="0">
                <a:solidFill>
                  <a:schemeClr val="tx1"/>
                </a:solidFill>
                <a:effectLst/>
                <a:latin typeface="+mn-lt"/>
                <a:ea typeface="+mn-ea"/>
                <a:cs typeface="+mn-cs"/>
              </a:rPr>
              <a:t>You can’t get too comfortable in that shell though. Sooner or later, you’re going to have to break out of your comfort zone and experience life.</a:t>
            </a:r>
          </a:p>
          <a:p>
            <a:r>
              <a:rPr lang="en-US" sz="900" b="0" i="0" u="sng" strike="noStrike" kern="1200" dirty="0">
                <a:solidFill>
                  <a:schemeClr val="tx1"/>
                </a:solidFill>
                <a:effectLst/>
                <a:latin typeface="+mn-lt"/>
                <a:ea typeface="+mn-ea"/>
                <a:cs typeface="+mn-cs"/>
                <a:hlinkClick r:id="rId4"/>
              </a:rPr>
              <a:t>Taking chances</a:t>
            </a:r>
            <a:r>
              <a:rPr lang="en-US" sz="900" b="0" i="0" u="none" strike="noStrike" kern="1200" dirty="0">
                <a:solidFill>
                  <a:schemeClr val="tx1"/>
                </a:solidFill>
                <a:effectLst/>
                <a:latin typeface="+mn-lt"/>
                <a:ea typeface="+mn-ea"/>
                <a:cs typeface="+mn-cs"/>
              </a:rPr>
              <a:t> is important in life. If you never take chances, you’ll never stand up for yourself, and you’ll likely not have very much fun.</a:t>
            </a:r>
          </a:p>
          <a:p>
            <a:r>
              <a:rPr lang="en-US" sz="900" b="0" i="0" u="none" strike="noStrike" kern="1200" dirty="0">
                <a:solidFill>
                  <a:schemeClr val="tx1"/>
                </a:solidFill>
                <a:effectLst/>
                <a:latin typeface="+mn-lt"/>
                <a:ea typeface="+mn-ea"/>
                <a:cs typeface="+mn-cs"/>
              </a:rPr>
              <a:t>Instead of being meek and introverted, stop worrying about living to be 100, and start worrying about having a little bit of fun. After all, you only live once.</a:t>
            </a:r>
          </a:p>
          <a:p>
            <a:r>
              <a:rPr lang="en-US" sz="900" b="1" i="0" u="none" strike="noStrike" kern="1200" dirty="0">
                <a:solidFill>
                  <a:schemeClr val="tx1"/>
                </a:solidFill>
                <a:effectLst/>
                <a:latin typeface="+mn-lt"/>
                <a:ea typeface="+mn-ea"/>
                <a:cs typeface="+mn-cs"/>
              </a:rPr>
              <a:t>13. Mistakes</a:t>
            </a:r>
          </a:p>
          <a:p>
            <a:r>
              <a:rPr lang="en-US" sz="900" b="0" i="0" u="none" strike="noStrike" kern="1200" dirty="0">
                <a:solidFill>
                  <a:schemeClr val="tx1"/>
                </a:solidFill>
                <a:effectLst/>
                <a:latin typeface="+mn-lt"/>
                <a:ea typeface="+mn-ea"/>
                <a:cs typeface="+mn-cs"/>
              </a:rPr>
              <a:t>Don’t worry too much when you make a mistake – nobody’s perfect.</a:t>
            </a:r>
          </a:p>
          <a:p>
            <a:r>
              <a:rPr lang="en-US" sz="900" b="0" i="0" u="none" strike="noStrike" kern="1200" dirty="0">
                <a:solidFill>
                  <a:schemeClr val="tx1"/>
                </a:solidFill>
                <a:effectLst/>
                <a:latin typeface="+mn-lt"/>
                <a:ea typeface="+mn-ea"/>
                <a:cs typeface="+mn-cs"/>
              </a:rPr>
              <a:t>When you make a mistake (especially a string of them), it’s easy to get frustrated and feel like everything is falling apart. Stress can compound as you race toward deadlines, and the inkling to throw in the towel starts to build up inside. </a:t>
            </a:r>
          </a:p>
          <a:p>
            <a:r>
              <a:rPr lang="en-US" sz="900" b="0" i="0" u="none" strike="noStrike" kern="1200" dirty="0">
                <a:solidFill>
                  <a:schemeClr val="tx1"/>
                </a:solidFill>
                <a:effectLst/>
                <a:latin typeface="+mn-lt"/>
                <a:ea typeface="+mn-ea"/>
                <a:cs typeface="+mn-cs"/>
              </a:rPr>
              <a:t>It’s okay. You may need to pay some sort of retribution for your mistake, but that which doesn’t kill you only gives you an opportunity to prove who you really are.</a:t>
            </a:r>
          </a:p>
          <a:p>
            <a:r>
              <a:rPr lang="en-US" sz="900" b="0" i="0" u="none" strike="noStrike" kern="1200" dirty="0">
                <a:solidFill>
                  <a:schemeClr val="tx1"/>
                </a:solidFill>
                <a:effectLst/>
                <a:latin typeface="+mn-lt"/>
                <a:ea typeface="+mn-ea"/>
                <a:cs typeface="+mn-cs"/>
              </a:rPr>
              <a:t>Figure out what caused the mistake and what you can do next time to avoid it or improve the outcome in at least some minor way. Remember </a:t>
            </a:r>
            <a:r>
              <a:rPr lang="en-US" sz="900" b="0" i="0" u="sng" strike="noStrike" kern="1200" dirty="0">
                <a:solidFill>
                  <a:schemeClr val="tx1"/>
                </a:solidFill>
                <a:effectLst/>
                <a:latin typeface="+mn-lt"/>
                <a:ea typeface="+mn-ea"/>
                <a:cs typeface="+mn-cs"/>
                <a:hlinkClick r:id="rId5"/>
              </a:rPr>
              <a:t>what Thomas Edison said</a:t>
            </a:r>
            <a:r>
              <a:rPr lang="en-US" sz="900" b="0" i="0" u="none" strike="noStrike" kern="1200" dirty="0">
                <a:solidFill>
                  <a:schemeClr val="tx1"/>
                </a:solidFill>
                <a:effectLst/>
                <a:latin typeface="+mn-lt"/>
                <a:ea typeface="+mn-ea"/>
                <a:cs typeface="+mn-cs"/>
              </a:rPr>
              <a:t> about mistakes being the key to innovation; we stumbled upon some of our greatest inventions by mistake. It’s not the end of the world.</a:t>
            </a:r>
          </a:p>
          <a:p>
            <a:r>
              <a:rPr lang="en-US" sz="900" b="0" i="0" u="none" strike="noStrike" kern="1200" dirty="0">
                <a:solidFill>
                  <a:schemeClr val="tx1"/>
                </a:solidFill>
                <a:effectLst/>
                <a:latin typeface="+mn-lt"/>
                <a:ea typeface="+mn-ea"/>
                <a:cs typeface="+mn-cs"/>
              </a:rPr>
              <a:t>Learn more about the </a:t>
            </a:r>
            <a:r>
              <a:rPr lang="en-US" sz="900" b="0" i="0" u="sng" strike="noStrike" kern="1200" dirty="0">
                <a:solidFill>
                  <a:schemeClr val="tx1"/>
                </a:solidFill>
                <a:effectLst/>
                <a:latin typeface="+mn-lt"/>
                <a:ea typeface="+mn-ea"/>
                <a:cs typeface="+mn-cs"/>
                <a:hlinkClick r:id="rId6"/>
              </a:rPr>
              <a:t>40 Things You Learn From Making Mistakes</a:t>
            </a:r>
            <a:endParaRPr lang="en-US" sz="900" b="0" i="0" u="none" strike="noStrike" kern="1200" dirty="0">
              <a:solidFill>
                <a:schemeClr val="tx1"/>
              </a:solidFill>
              <a:effectLst/>
              <a:latin typeface="+mn-lt"/>
              <a:ea typeface="+mn-ea"/>
              <a:cs typeface="+mn-cs"/>
            </a:endParaRPr>
          </a:p>
          <a:p>
            <a:r>
              <a:rPr lang="en-US" sz="900" b="0" i="0" u="none" strike="noStrike" kern="1200" dirty="0">
                <a:solidFill>
                  <a:schemeClr val="tx1"/>
                </a:solidFill>
                <a:effectLst/>
                <a:latin typeface="+mn-lt"/>
                <a:ea typeface="+mn-ea"/>
                <a:cs typeface="+mn-cs"/>
              </a:rPr>
              <a:t>⌄ Scroll down to continue reading article ⌄</a:t>
            </a:r>
          </a:p>
          <a:p>
            <a:r>
              <a:rPr lang="en-US" sz="900" b="1" i="0" u="none" strike="noStrike" kern="1200" dirty="0">
                <a:solidFill>
                  <a:schemeClr val="tx1"/>
                </a:solidFill>
                <a:effectLst/>
                <a:latin typeface="+mn-lt"/>
                <a:ea typeface="+mn-ea"/>
                <a:cs typeface="+mn-cs"/>
              </a:rPr>
              <a:t>Proven Method to End Overwhelm Now</a:t>
            </a:r>
            <a:endParaRPr lang="en-US" sz="900" b="0" i="0" u="none" strike="noStrike" kern="1200" dirty="0">
              <a:solidFill>
                <a:schemeClr val="tx1"/>
              </a:solidFill>
              <a:effectLst/>
              <a:latin typeface="+mn-lt"/>
              <a:ea typeface="+mn-ea"/>
              <a:cs typeface="+mn-cs"/>
            </a:endParaRPr>
          </a:p>
          <a:p>
            <a:r>
              <a:rPr lang="en-US" sz="900" b="1" i="0" u="none" strike="noStrike" kern="1200" dirty="0">
                <a:solidFill>
                  <a:schemeClr val="tx1"/>
                </a:solidFill>
                <a:effectLst/>
                <a:latin typeface="+mn-lt"/>
                <a:ea typeface="+mn-ea"/>
                <a:cs typeface="+mn-cs"/>
              </a:rPr>
              <a:t>Find Out Now</a:t>
            </a:r>
            <a:endParaRPr lang="en-US" sz="900" b="0" i="0" u="none" strike="noStrike" kern="1200" dirty="0">
              <a:solidFill>
                <a:schemeClr val="tx1"/>
              </a:solidFill>
              <a:effectLst/>
              <a:latin typeface="+mn-lt"/>
              <a:ea typeface="+mn-ea"/>
              <a:cs typeface="+mn-cs"/>
            </a:endParaRPr>
          </a:p>
          <a:p>
            <a:r>
              <a:rPr lang="en-US" sz="900" b="0" i="0" u="none" strike="noStrike" kern="1200" dirty="0">
                <a:solidFill>
                  <a:schemeClr val="tx1"/>
                </a:solidFill>
                <a:effectLst/>
                <a:latin typeface="+mn-lt"/>
                <a:ea typeface="+mn-ea"/>
                <a:cs typeface="+mn-cs"/>
              </a:rPr>
              <a:t>⌄ Scroll down to continue reading article ⌄</a:t>
            </a:r>
          </a:p>
          <a:p>
            <a:r>
              <a:rPr lang="en-US" sz="900" b="1" i="0" u="none" strike="noStrike" kern="1200" dirty="0">
                <a:solidFill>
                  <a:schemeClr val="tx1"/>
                </a:solidFill>
                <a:effectLst/>
                <a:latin typeface="+mn-lt"/>
                <a:ea typeface="+mn-ea"/>
                <a:cs typeface="+mn-cs"/>
              </a:rPr>
              <a:t>14. Your Luck</a:t>
            </a:r>
          </a:p>
          <a:p>
            <a:r>
              <a:rPr lang="en-US" sz="900" b="0" i="0" u="none" strike="noStrike" kern="1200" dirty="0">
                <a:solidFill>
                  <a:schemeClr val="tx1"/>
                </a:solidFill>
                <a:effectLst/>
                <a:latin typeface="+mn-lt"/>
                <a:ea typeface="+mn-ea"/>
                <a:cs typeface="+mn-cs"/>
              </a:rPr>
              <a:t>There’s nothing wrong with occasionally throwing a couple dollars down on the lottery wanting to win one. Someone has to win, and it very well may be you. But you’re not waiting for this pivotal moment to occur in your life before finally taking action. Why would you wait for some imaginary (and highly unlikely) windfall before giving life your all?</a:t>
            </a:r>
          </a:p>
          <a:p>
            <a:r>
              <a:rPr lang="en-US" sz="900" b="0" i="0" u="none" strike="noStrike" kern="1200" dirty="0">
                <a:solidFill>
                  <a:schemeClr val="tx1"/>
                </a:solidFill>
                <a:effectLst/>
                <a:latin typeface="+mn-lt"/>
                <a:ea typeface="+mn-ea"/>
                <a:cs typeface="+mn-cs"/>
              </a:rPr>
              <a:t>While it’s okay to play the lottery, don’t put all your chips into that. Don’t depend on the lottery, or some other unlikely external factor to come swoop you away from your life – work with what you have.</a:t>
            </a:r>
          </a:p>
          <a:p>
            <a:r>
              <a:rPr lang="en-US" sz="900" b="0" i="0" u="none" strike="noStrike" kern="1200" dirty="0">
                <a:solidFill>
                  <a:schemeClr val="tx1"/>
                </a:solidFill>
                <a:effectLst/>
                <a:latin typeface="+mn-lt"/>
                <a:ea typeface="+mn-ea"/>
                <a:cs typeface="+mn-cs"/>
              </a:rPr>
              <a:t>By pursuing your dreams and goals, you won’t have to worry about the lottery; you’ll feel like you already won.</a:t>
            </a:r>
          </a:p>
          <a:p>
            <a:r>
              <a:rPr lang="en-US" sz="900" b="0" i="0" u="none" strike="noStrike" kern="1200" dirty="0">
                <a:solidFill>
                  <a:schemeClr val="tx1"/>
                </a:solidFill>
                <a:effectLst/>
                <a:latin typeface="+mn-lt"/>
                <a:ea typeface="+mn-ea"/>
                <a:cs typeface="+mn-cs"/>
              </a:rPr>
              <a:t>This article may help you understand more about this: </a:t>
            </a:r>
            <a:r>
              <a:rPr lang="en-US" sz="900" b="0" i="0" u="sng" strike="noStrike" kern="1200" dirty="0">
                <a:solidFill>
                  <a:schemeClr val="tx1"/>
                </a:solidFill>
                <a:effectLst/>
                <a:latin typeface="+mn-lt"/>
                <a:ea typeface="+mn-ea"/>
                <a:cs typeface="+mn-cs"/>
                <a:hlinkClick r:id="rId7"/>
              </a:rPr>
              <a:t>Why Do I Have Bad Luck? 2 Simple Things to Change Your Destiny</a:t>
            </a:r>
            <a:endParaRPr lang="en-US" sz="900" b="0" i="0" u="none" strike="noStrike" kern="1200" dirty="0">
              <a:solidFill>
                <a:schemeClr val="tx1"/>
              </a:solidFill>
              <a:effectLst/>
              <a:latin typeface="+mn-lt"/>
              <a:ea typeface="+mn-ea"/>
              <a:cs typeface="+mn-cs"/>
            </a:endParaRPr>
          </a:p>
          <a:p>
            <a:r>
              <a:rPr lang="en-US" sz="900" b="1" i="0" u="none" strike="noStrike" kern="1200" dirty="0">
                <a:solidFill>
                  <a:schemeClr val="tx1"/>
                </a:solidFill>
                <a:effectLst/>
                <a:latin typeface="+mn-lt"/>
                <a:ea typeface="+mn-ea"/>
                <a:cs typeface="+mn-cs"/>
              </a:rPr>
              <a:t>15. What Can Go Wrong</a:t>
            </a:r>
          </a:p>
          <a:p>
            <a:r>
              <a:rPr lang="en-US" sz="900" b="0" i="0" u="none" strike="noStrike" kern="1200" dirty="0">
                <a:solidFill>
                  <a:schemeClr val="tx1"/>
                </a:solidFill>
                <a:effectLst/>
                <a:latin typeface="+mn-lt"/>
                <a:ea typeface="+mn-ea"/>
                <a:cs typeface="+mn-cs"/>
              </a:rPr>
              <a:t>I’m not going to drive to the store today. I may run out of gas, traffic will be busy, the store’s probably closed or crowded, they won’t have the item I’m looking for or it’ll be too expensive, I’ll forget my wallet, my car will get hit in the parking lot, someone may shoot up the store while I’m there, my car will break down, I’ll lose my key, and my house will get robbed while I’m gone…</a:t>
            </a:r>
          </a:p>
          <a:p>
            <a:r>
              <a:rPr lang="en-US" sz="900" b="0" i="0" u="none" strike="noStrike" kern="1200" dirty="0">
                <a:solidFill>
                  <a:schemeClr val="tx1"/>
                </a:solidFill>
                <a:effectLst/>
                <a:latin typeface="+mn-lt"/>
                <a:ea typeface="+mn-ea"/>
                <a:cs typeface="+mn-cs"/>
              </a:rPr>
              <a:t>Because of these possibilities, I’m going to sit home all day and do nothing instead.</a:t>
            </a:r>
          </a:p>
          <a:p>
            <a:r>
              <a:rPr lang="en-US" sz="900" b="0" i="0" u="none" strike="noStrike" kern="1200" dirty="0">
                <a:solidFill>
                  <a:schemeClr val="tx1"/>
                </a:solidFill>
                <a:effectLst/>
                <a:latin typeface="+mn-lt"/>
                <a:ea typeface="+mn-ea"/>
                <a:cs typeface="+mn-cs"/>
              </a:rPr>
              <a:t>If you don’t start something because you’re scared of all the things that may go wrong, you’re probably better off; because you can’t be successful if you don’t know how to react when faced with adversity.</a:t>
            </a:r>
          </a:p>
          <a:p>
            <a:r>
              <a:rPr lang="en-US" sz="900" b="0" i="0" u="none" strike="noStrike" kern="1200" dirty="0">
                <a:solidFill>
                  <a:schemeClr val="tx1"/>
                </a:solidFill>
                <a:effectLst/>
                <a:latin typeface="+mn-lt"/>
                <a:ea typeface="+mn-ea"/>
                <a:cs typeface="+mn-cs"/>
              </a:rPr>
              <a:t>No matter how well you make your plans, something is going to go wrong.</a:t>
            </a:r>
          </a:p>
          <a:p>
            <a:r>
              <a:rPr lang="en-US" sz="900" b="0" i="0" u="none" strike="noStrike" kern="1200" dirty="0">
                <a:solidFill>
                  <a:schemeClr val="tx1"/>
                </a:solidFill>
                <a:effectLst/>
                <a:latin typeface="+mn-lt"/>
                <a:ea typeface="+mn-ea"/>
                <a:cs typeface="+mn-cs"/>
              </a:rPr>
              <a:t>Stop letting what might go wrong stop you from doing what might go right. Start taking actions and stop procrastinating.</a:t>
            </a:r>
          </a:p>
          <a:p>
            <a:r>
              <a:rPr lang="en-US" sz="900" b="0" i="0" u="none" strike="noStrike" kern="1200" dirty="0">
                <a:solidFill>
                  <a:schemeClr val="tx1"/>
                </a:solidFill>
                <a:effectLst/>
                <a:latin typeface="+mn-lt"/>
                <a:ea typeface="+mn-ea"/>
                <a:cs typeface="+mn-cs"/>
              </a:rPr>
              <a:t>I know that fear is hard to conquer, so you must face it, and this guide can help you: </a:t>
            </a:r>
            <a:r>
              <a:rPr lang="en-US" sz="900" b="0" i="0" u="sng" strike="noStrike" kern="1200" dirty="0">
                <a:solidFill>
                  <a:schemeClr val="tx1"/>
                </a:solidFill>
                <a:effectLst/>
                <a:latin typeface="+mn-lt"/>
                <a:ea typeface="+mn-ea"/>
                <a:cs typeface="+mn-cs"/>
                <a:hlinkClick r:id="rId8"/>
              </a:rPr>
              <a:t>7 Ways to Overcome Your Fear of the Unknown And Get More Out of Life</a:t>
            </a:r>
            <a:endParaRPr lang="en-US" sz="900" b="0" i="0" u="none" strike="noStrike" kern="1200" dirty="0">
              <a:solidFill>
                <a:schemeClr val="tx1"/>
              </a:solidFill>
              <a:effectLst/>
              <a:latin typeface="+mn-lt"/>
              <a:ea typeface="+mn-ea"/>
              <a:cs typeface="+mn-cs"/>
            </a:endParaRPr>
          </a:p>
          <a:p>
            <a:r>
              <a:rPr lang="en-US" sz="900" b="1" i="0" u="none" strike="noStrike" kern="1200" dirty="0">
                <a:solidFill>
                  <a:schemeClr val="tx1"/>
                </a:solidFill>
                <a:effectLst/>
                <a:latin typeface="+mn-lt"/>
                <a:ea typeface="+mn-ea"/>
                <a:cs typeface="+mn-cs"/>
              </a:rPr>
              <a:t>16. Worrying</a:t>
            </a:r>
          </a:p>
          <a:p>
            <a:r>
              <a:rPr lang="en-US" sz="900" b="0" i="0" u="none" strike="noStrike" kern="1200" dirty="0">
                <a:solidFill>
                  <a:schemeClr val="tx1"/>
                </a:solidFill>
                <a:effectLst/>
                <a:latin typeface="+mn-lt"/>
                <a:ea typeface="+mn-ea"/>
                <a:cs typeface="+mn-cs"/>
              </a:rPr>
              <a:t>After a while, your worries start to pile up to the point that you begin to even worry about worrying. Once you’re stuck in this cycle, it’s very difficult to get out.</a:t>
            </a:r>
          </a:p>
          <a:p>
            <a:r>
              <a:rPr lang="en-US" sz="900" b="0" i="0" u="none" strike="noStrike" kern="1200" dirty="0">
                <a:solidFill>
                  <a:schemeClr val="tx1"/>
                </a:solidFill>
                <a:effectLst/>
                <a:latin typeface="+mn-lt"/>
                <a:ea typeface="+mn-ea"/>
                <a:cs typeface="+mn-cs"/>
              </a:rPr>
              <a:t>Although you’re better off not doing it, there’s nothing wrong with worrying – worrying about worrying is a good sign you need to stop and take a minute.</a:t>
            </a:r>
          </a:p>
          <a:p>
            <a:r>
              <a:rPr lang="en-US" sz="900" b="0" i="0" u="none" strike="noStrike" kern="1200" dirty="0">
                <a:solidFill>
                  <a:schemeClr val="tx1"/>
                </a:solidFill>
                <a:effectLst/>
                <a:latin typeface="+mn-lt"/>
                <a:ea typeface="+mn-ea"/>
                <a:cs typeface="+mn-cs"/>
              </a:rPr>
              <a:t>If you ever find yourself in this position, the first thing you need to remember is to breathe.</a:t>
            </a:r>
          </a:p>
          <a:p>
            <a:r>
              <a:rPr lang="en-US" sz="900" b="0" i="0" u="none" strike="noStrike" kern="1200" dirty="0">
                <a:solidFill>
                  <a:schemeClr val="tx1"/>
                </a:solidFill>
                <a:effectLst/>
                <a:latin typeface="+mn-lt"/>
                <a:ea typeface="+mn-ea"/>
                <a:cs typeface="+mn-cs"/>
              </a:rPr>
              <a:t>Now stop getting frustrated with yourself. </a:t>
            </a:r>
          </a:p>
          <a:p>
            <a:r>
              <a:rPr lang="en-US" sz="900" b="0" i="0" u="none" strike="noStrike" kern="1200" dirty="0">
                <a:solidFill>
                  <a:schemeClr val="tx1"/>
                </a:solidFill>
                <a:effectLst/>
                <a:latin typeface="+mn-lt"/>
                <a:ea typeface="+mn-ea"/>
                <a:cs typeface="+mn-cs"/>
              </a:rPr>
              <a:t>If life is too short to worry about death, it’s certainly too short to beat yourself up over being human and having a natural reaction.</a:t>
            </a:r>
          </a:p>
          <a:p>
            <a:r>
              <a:rPr lang="en-US" sz="900" b="1" i="0" u="none" strike="noStrike" kern="1200" dirty="0">
                <a:solidFill>
                  <a:schemeClr val="tx1"/>
                </a:solidFill>
                <a:effectLst/>
                <a:latin typeface="+mn-lt"/>
                <a:ea typeface="+mn-ea"/>
                <a:cs typeface="+mn-cs"/>
              </a:rPr>
              <a:t>17. The Price Tag</a:t>
            </a:r>
          </a:p>
          <a:p>
            <a:r>
              <a:rPr lang="en-US" sz="900" b="0" i="0" u="none" strike="noStrike" kern="1200" dirty="0">
                <a:solidFill>
                  <a:schemeClr val="tx1"/>
                </a:solidFill>
                <a:effectLst/>
                <a:latin typeface="+mn-lt"/>
                <a:ea typeface="+mn-ea"/>
                <a:cs typeface="+mn-cs"/>
              </a:rPr>
              <a:t>Price isn’t everything. Worry about the quality and value of the product you’re getting. McDonald’s dollar menu won’t cut it when you’re in the mood for a good steak.</a:t>
            </a:r>
          </a:p>
          <a:p>
            <a:r>
              <a:rPr lang="en-US" sz="900" b="0" i="0" u="none" strike="noStrike" kern="1200" dirty="0">
                <a:solidFill>
                  <a:schemeClr val="tx1"/>
                </a:solidFill>
                <a:effectLst/>
                <a:latin typeface="+mn-lt"/>
                <a:ea typeface="+mn-ea"/>
                <a:cs typeface="+mn-cs"/>
              </a:rPr>
              <a:t>I hate to sound bourgeois, but quality is an important aspect in life.</a:t>
            </a:r>
          </a:p>
          <a:p>
            <a:r>
              <a:rPr lang="en-US" sz="900" b="0" i="0" u="none" strike="noStrike" kern="1200" dirty="0">
                <a:solidFill>
                  <a:schemeClr val="tx1"/>
                </a:solidFill>
                <a:effectLst/>
                <a:latin typeface="+mn-lt"/>
                <a:ea typeface="+mn-ea"/>
                <a:cs typeface="+mn-cs"/>
              </a:rPr>
              <a:t>If you want a really nice jacket, work hard, sell a few things, and save up the money to buy the one you really want instead of settling for a product you’re not happy with simply because it’s cheaper.</a:t>
            </a:r>
          </a:p>
          <a:p>
            <a:r>
              <a:rPr lang="en-US" sz="900" b="1" i="0" u="none" strike="noStrike" kern="1200" dirty="0">
                <a:solidFill>
                  <a:schemeClr val="tx1"/>
                </a:solidFill>
                <a:effectLst/>
                <a:latin typeface="+mn-lt"/>
                <a:ea typeface="+mn-ea"/>
                <a:cs typeface="+mn-cs"/>
              </a:rPr>
              <a:t>18. The Small Stuff</a:t>
            </a:r>
          </a:p>
          <a:p>
            <a:r>
              <a:rPr lang="en-US" sz="900" b="0" i="0" u="none" strike="noStrike" kern="1200" dirty="0">
                <a:solidFill>
                  <a:schemeClr val="tx1"/>
                </a:solidFill>
                <a:effectLst/>
                <a:latin typeface="+mn-lt"/>
                <a:ea typeface="+mn-ea"/>
                <a:cs typeface="+mn-cs"/>
              </a:rPr>
              <a:t>Don’t sweat the small stuff. Little things go wrong every day in our lives.</a:t>
            </a:r>
          </a:p>
          <a:p>
            <a:r>
              <a:rPr lang="en-US" sz="900" b="0" i="0" u="none" strike="noStrike" kern="1200" dirty="0">
                <a:solidFill>
                  <a:schemeClr val="tx1"/>
                </a:solidFill>
                <a:effectLst/>
                <a:latin typeface="+mn-lt"/>
                <a:ea typeface="+mn-ea"/>
                <a:cs typeface="+mn-cs"/>
              </a:rPr>
              <a:t>You woke up late, a dollar short for your lunch, got splashed by a car walking through the parking lot, tripped going up the stairs, and your zipper was down for a really important meeting…</a:t>
            </a:r>
          </a:p>
          <a:p>
            <a:r>
              <a:rPr lang="en-US" sz="900" b="0" i="0" u="none" strike="noStrike" kern="1200" dirty="0">
                <a:solidFill>
                  <a:schemeClr val="tx1"/>
                </a:solidFill>
                <a:effectLst/>
                <a:latin typeface="+mn-lt"/>
                <a:ea typeface="+mn-ea"/>
                <a:cs typeface="+mn-cs"/>
              </a:rPr>
              <a:t>If you consider that a bad day, you’re archiving your life the wrong way.</a:t>
            </a:r>
          </a:p>
          <a:p>
            <a:r>
              <a:rPr lang="en-US" sz="900" b="0" i="0" u="none" strike="noStrike" kern="1200" dirty="0">
                <a:solidFill>
                  <a:schemeClr val="tx1"/>
                </a:solidFill>
                <a:effectLst/>
                <a:latin typeface="+mn-lt"/>
                <a:ea typeface="+mn-ea"/>
                <a:cs typeface="+mn-cs"/>
              </a:rPr>
              <a:t>Instead of getting frustrated by the little things, </a:t>
            </a:r>
            <a:r>
              <a:rPr lang="en-US" sz="900" b="0" i="0" u="sng" strike="noStrike" kern="1200" dirty="0">
                <a:solidFill>
                  <a:schemeClr val="tx1"/>
                </a:solidFill>
                <a:effectLst/>
                <a:latin typeface="+mn-lt"/>
                <a:ea typeface="+mn-ea"/>
                <a:cs typeface="+mn-cs"/>
                <a:hlinkClick r:id="rId9"/>
              </a:rPr>
              <a:t>focus on all the positives</a:t>
            </a:r>
            <a:r>
              <a:rPr lang="en-US" sz="900" b="0" i="0" u="none" strike="noStrike" kern="1200" dirty="0">
                <a:solidFill>
                  <a:schemeClr val="tx1"/>
                </a:solidFill>
                <a:effectLst/>
                <a:latin typeface="+mn-lt"/>
                <a:ea typeface="+mn-ea"/>
                <a:cs typeface="+mn-cs"/>
              </a:rPr>
              <a:t>. The sunset, cloud formations, the smell of the trees and flowers around you, food, drinks, love, passion – there are entirely too many great things happening on a day to day basis to worry about the little annoyances in life.</a:t>
            </a:r>
          </a:p>
          <a:p>
            <a:r>
              <a:rPr lang="en-US" sz="900" b="1" i="0" u="none" strike="noStrike" kern="1200" dirty="0">
                <a:solidFill>
                  <a:schemeClr val="tx1"/>
                </a:solidFill>
                <a:effectLst/>
                <a:latin typeface="+mn-lt"/>
                <a:ea typeface="+mn-ea"/>
                <a:cs typeface="+mn-cs"/>
              </a:rPr>
              <a:t>19. Anything Else Outside Your Control</a:t>
            </a:r>
          </a:p>
          <a:p>
            <a:r>
              <a:rPr lang="en-US" sz="900" b="0" i="0" u="none" strike="noStrike" kern="1200" dirty="0">
                <a:solidFill>
                  <a:schemeClr val="tx1"/>
                </a:solidFill>
                <a:effectLst/>
                <a:latin typeface="+mn-lt"/>
                <a:ea typeface="+mn-ea"/>
                <a:cs typeface="+mn-cs"/>
              </a:rPr>
              <a:t>A friend of mine’s mantra when life gets too stressful is, “this too shall pass.” I mix it up between “this is only temporary.” The general idea is to stop yourself from getting annoyed about that which is outside your control.</a:t>
            </a:r>
          </a:p>
          <a:p>
            <a:r>
              <a:rPr lang="en-US" sz="900" b="0" i="0" u="none" strike="noStrike" kern="1200" dirty="0">
                <a:solidFill>
                  <a:schemeClr val="tx1"/>
                </a:solidFill>
                <a:effectLst/>
                <a:latin typeface="+mn-lt"/>
                <a:ea typeface="+mn-ea"/>
                <a:cs typeface="+mn-cs"/>
              </a:rPr>
              <a:t>I can’t control the weather, the gas prices, the traffic or natural disasters. But I can control my own attitude and perception on these things.</a:t>
            </a:r>
          </a:p>
          <a:p>
            <a:r>
              <a:rPr lang="en-US" sz="900" b="0" i="0" u="none" strike="noStrike" kern="1200" dirty="0">
                <a:solidFill>
                  <a:schemeClr val="tx1"/>
                </a:solidFill>
                <a:effectLst/>
                <a:latin typeface="+mn-lt"/>
                <a:ea typeface="+mn-ea"/>
                <a:cs typeface="+mn-cs"/>
              </a:rPr>
              <a:t>The easiest way to reduce stress is to stop thinking about all the stuff you can’t control so you can focus on whatever task is at hand – whether it’s good or bad, focusing on your present is the easiest way to either resolve or enjoy what’s happening to you.</a:t>
            </a:r>
          </a:p>
          <a:p>
            <a:r>
              <a:rPr lang="en-US" sz="900" b="1" i="0" u="none" strike="noStrike" kern="1200" dirty="0">
                <a:solidFill>
                  <a:schemeClr val="tx1"/>
                </a:solidFill>
                <a:effectLst/>
                <a:latin typeface="+mn-lt"/>
                <a:ea typeface="+mn-ea"/>
                <a:cs typeface="+mn-cs"/>
              </a:rPr>
              <a:t>20. Being Perfect</a:t>
            </a:r>
          </a:p>
          <a:p>
            <a:r>
              <a:rPr lang="en-US" sz="900" b="0" i="0" u="none" strike="noStrike" kern="1200" dirty="0">
                <a:solidFill>
                  <a:schemeClr val="tx1"/>
                </a:solidFill>
                <a:effectLst/>
                <a:latin typeface="+mn-lt"/>
                <a:ea typeface="+mn-ea"/>
                <a:cs typeface="+mn-cs"/>
              </a:rPr>
              <a:t>At the end of the day, you need to accept yourself for your own faults. Life’s too short to dwell on anything for too long unless it makes you feel happy and fulfilled.</a:t>
            </a:r>
          </a:p>
          <a:p>
            <a:r>
              <a:rPr lang="en-US" sz="900" b="0" i="0" u="none" strike="noStrike" kern="1200" dirty="0">
                <a:solidFill>
                  <a:schemeClr val="tx1"/>
                </a:solidFill>
                <a:effectLst/>
                <a:latin typeface="+mn-lt"/>
                <a:ea typeface="+mn-ea"/>
                <a:cs typeface="+mn-cs"/>
              </a:rPr>
              <a:t>Sure, you’ll make mistakes along the way, but that’s part of the fun.</a:t>
            </a:r>
          </a:p>
          <a:p>
            <a:r>
              <a:rPr lang="en-US" sz="900" b="0" i="0" u="none" strike="noStrike" kern="1200" dirty="0">
                <a:solidFill>
                  <a:schemeClr val="tx1"/>
                </a:solidFill>
                <a:effectLst/>
                <a:latin typeface="+mn-lt"/>
                <a:ea typeface="+mn-ea"/>
                <a:cs typeface="+mn-cs"/>
              </a:rPr>
              <a:t>Stop wasting your time trying to be faultless. Test your own boundaries, and you’ll begin to enjoy life so much more.</a:t>
            </a:r>
          </a:p>
          <a:p>
            <a:r>
              <a:rPr lang="en-US" sz="900" b="0" i="0" u="none" strike="noStrike" kern="1200" dirty="0">
                <a:solidFill>
                  <a:schemeClr val="tx1"/>
                </a:solidFill>
                <a:effectLst/>
                <a:latin typeface="+mn-lt"/>
                <a:ea typeface="+mn-ea"/>
                <a:cs typeface="+mn-cs"/>
              </a:rPr>
              <a:t>If you think you’re prone to having a perfectionist mindset, this article may help you: </a:t>
            </a:r>
            <a:r>
              <a:rPr lang="en-US" sz="900" b="0" i="0" u="sng" strike="noStrike" kern="1200" dirty="0">
                <a:solidFill>
                  <a:schemeClr val="tx1"/>
                </a:solidFill>
                <a:effectLst/>
                <a:latin typeface="+mn-lt"/>
                <a:ea typeface="+mn-ea"/>
                <a:cs typeface="+mn-cs"/>
                <a:hlinkClick r:id="rId10"/>
              </a:rPr>
              <a:t>How Perfectionism Secretly Screws You Up (And How to Change Your Perfectionist Mindset)</a:t>
            </a:r>
            <a:endParaRPr lang="en-US" sz="900" b="0" i="0" u="none" strike="noStrike" kern="1200" dirty="0">
              <a:solidFill>
                <a:schemeClr val="tx1"/>
              </a:solidFill>
              <a:effectLst/>
              <a:latin typeface="+mn-lt"/>
              <a:ea typeface="+mn-ea"/>
              <a:cs typeface="+mn-cs"/>
            </a:endParaRPr>
          </a:p>
          <a:p>
            <a:endParaRPr lang="en-US" sz="9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6BB4D7B8-A9BF-E842-957E-0B8E40E49579}" type="slidenum">
              <a:rPr lang="en-US" smtClean="0"/>
              <a:t>3</a:t>
            </a:fld>
            <a:endParaRPr lang="en-US"/>
          </a:p>
        </p:txBody>
      </p:sp>
    </p:spTree>
    <p:extLst>
      <p:ext uri="{BB962C8B-B14F-4D97-AF65-F5344CB8AC3E}">
        <p14:creationId xmlns:p14="http://schemas.microsoft.com/office/powerpoint/2010/main" val="6261214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4D7B8-A9BF-E842-957E-0B8E40E49579}" type="slidenum">
              <a:rPr lang="en-US" smtClean="0"/>
              <a:t>4</a:t>
            </a:fld>
            <a:endParaRPr lang="en-US"/>
          </a:p>
        </p:txBody>
      </p:sp>
    </p:spTree>
    <p:extLst>
      <p:ext uri="{BB962C8B-B14F-4D97-AF65-F5344CB8AC3E}">
        <p14:creationId xmlns:p14="http://schemas.microsoft.com/office/powerpoint/2010/main" val="2035670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a:solidFill>
                  <a:schemeClr val="tx1"/>
                </a:solidFill>
                <a:effectLst/>
                <a:latin typeface="+mn-lt"/>
                <a:ea typeface="+mn-ea"/>
                <a:cs typeface="+mn-cs"/>
                <a:hlinkClick r:id="rId3"/>
              </a:rPr>
              <a:t>Leon Ho</a:t>
            </a:r>
            <a:r>
              <a:rPr lang="en-US" sz="900" b="1" i="0" u="none" strike="noStrike" kern="1200" dirty="0">
                <a:solidFill>
                  <a:schemeClr val="tx1"/>
                </a:solidFill>
                <a:effectLst/>
                <a:latin typeface="+mn-lt"/>
                <a:ea typeface="+mn-ea"/>
                <a:cs typeface="+mn-cs"/>
              </a:rPr>
              <a:t> </a:t>
            </a:r>
            <a:r>
              <a:rPr lang="en-US" sz="900" b="0" i="0" u="none" strike="noStrike" kern="1200" dirty="0">
                <a:solidFill>
                  <a:schemeClr val="tx1"/>
                </a:solidFill>
                <a:effectLst/>
                <a:latin typeface="+mn-lt"/>
                <a:ea typeface="+mn-ea"/>
                <a:cs typeface="+mn-cs"/>
              </a:rPr>
              <a:t>Founder &amp; CEO of Lifehack </a:t>
            </a:r>
            <a:r>
              <a:rPr lang="en-US" sz="900" b="0" i="0" u="none" strike="noStrike" kern="1200" dirty="0">
                <a:solidFill>
                  <a:schemeClr val="tx1"/>
                </a:solidFill>
                <a:effectLst/>
                <a:latin typeface="+mn-lt"/>
                <a:ea typeface="+mn-ea"/>
                <a:cs typeface="+mn-cs"/>
                <a:hlinkClick r:id="rId3"/>
              </a:rPr>
              <a:t>Read full profile</a:t>
            </a:r>
            <a:endParaRPr lang="en-US" sz="900" b="0" i="0" u="none" strike="noStrike" kern="1200" dirty="0">
              <a:solidFill>
                <a:schemeClr val="tx1"/>
              </a:solidFill>
              <a:effectLst/>
              <a:latin typeface="+mn-lt"/>
              <a:ea typeface="+mn-ea"/>
              <a:cs typeface="+mn-cs"/>
            </a:endParaRPr>
          </a:p>
          <a:p>
            <a:r>
              <a:rPr lang="en-US" sz="900" b="0" i="0" u="none" strike="noStrike" kern="1200" dirty="0">
                <a:solidFill>
                  <a:schemeClr val="tx1"/>
                </a:solidFill>
                <a:effectLst/>
                <a:latin typeface="+mn-lt"/>
                <a:ea typeface="+mn-ea"/>
                <a:cs typeface="+mn-cs"/>
              </a:rPr>
              <a:t>https://</a:t>
            </a:r>
            <a:r>
              <a:rPr lang="en-US" sz="900" b="0" i="0" u="none" strike="noStrike" kern="1200" dirty="0" err="1">
                <a:solidFill>
                  <a:schemeClr val="tx1"/>
                </a:solidFill>
                <a:effectLst/>
                <a:latin typeface="+mn-lt"/>
                <a:ea typeface="+mn-ea"/>
                <a:cs typeface="+mn-cs"/>
              </a:rPr>
              <a:t>www.lifehack.org</a:t>
            </a:r>
            <a:r>
              <a:rPr lang="en-US" sz="900" b="0" i="0" u="none" strike="noStrike" kern="1200" dirty="0">
                <a:solidFill>
                  <a:schemeClr val="tx1"/>
                </a:solidFill>
                <a:effectLst/>
                <a:latin typeface="+mn-lt"/>
                <a:ea typeface="+mn-ea"/>
                <a:cs typeface="+mn-cs"/>
              </a:rPr>
              <a:t>/articles/communication/20-things-life-too-short-worry-about.html</a:t>
            </a:r>
          </a:p>
          <a:p>
            <a:endParaRPr lang="en-US" sz="900" b="0" i="0" u="none" strike="noStrike" kern="1200" dirty="0">
              <a:solidFill>
                <a:schemeClr val="tx1"/>
              </a:solidFill>
              <a:effectLst/>
              <a:latin typeface="+mn-lt"/>
              <a:ea typeface="+mn-ea"/>
              <a:cs typeface="+mn-cs"/>
            </a:endParaRPr>
          </a:p>
          <a:p>
            <a:r>
              <a:rPr lang="en-US" sz="900" b="0" i="0" u="none" strike="noStrike" kern="1200" dirty="0">
                <a:solidFill>
                  <a:schemeClr val="tx1"/>
                </a:solidFill>
                <a:effectLst/>
                <a:latin typeface="+mn-lt"/>
                <a:ea typeface="+mn-ea"/>
                <a:cs typeface="+mn-cs"/>
              </a:rPr>
              <a:t>Sometimes my life feels like it’s stuck in neutral – like I’m stuck in an endless loop of introduction with no progress. It’s during these times in my life that I stop, sit down, close my eyes, and reset my brain for 10 to 15 minutes. In doing this, I drop my so-called “problems” from my mind and awaken feeling fresh and energized.</a:t>
            </a:r>
          </a:p>
          <a:p>
            <a:r>
              <a:rPr lang="en-US" sz="900" b="0" i="0" u="none" strike="noStrike" kern="1200" dirty="0">
                <a:solidFill>
                  <a:schemeClr val="tx1"/>
                </a:solidFill>
                <a:effectLst/>
                <a:latin typeface="+mn-lt"/>
                <a:ea typeface="+mn-ea"/>
                <a:cs typeface="+mn-cs"/>
              </a:rPr>
              <a:t>I am a nerd with a penchant for numbers and tech, so I tracked my worries as I released their grip on me.</a:t>
            </a:r>
          </a:p>
          <a:p>
            <a:r>
              <a:rPr lang="en-US" sz="900" b="0" i="0" u="none" strike="noStrike" kern="1200" dirty="0">
                <a:solidFill>
                  <a:schemeClr val="tx1"/>
                </a:solidFill>
                <a:effectLst/>
                <a:latin typeface="+mn-lt"/>
                <a:ea typeface="+mn-ea"/>
                <a:cs typeface="+mn-cs"/>
              </a:rPr>
              <a:t>Here are some problems I found myself worrying about far too often before I discovered how to meditate and refocus. Life is too short to worry about…</a:t>
            </a:r>
          </a:p>
          <a:p>
            <a:r>
              <a:rPr lang="en-US" sz="900" b="1" i="0" u="none" strike="noStrike" kern="1200" dirty="0">
                <a:solidFill>
                  <a:schemeClr val="tx1"/>
                </a:solidFill>
                <a:effectLst/>
                <a:latin typeface="+mn-lt"/>
                <a:ea typeface="+mn-ea"/>
                <a:cs typeface="+mn-cs"/>
              </a:rPr>
              <a:t>1. Bills</a:t>
            </a:r>
          </a:p>
          <a:p>
            <a:r>
              <a:rPr lang="en-US" sz="900" b="0" i="0" u="none" strike="noStrike" kern="1200" dirty="0">
                <a:solidFill>
                  <a:schemeClr val="tx1"/>
                </a:solidFill>
                <a:effectLst/>
                <a:latin typeface="+mn-lt"/>
                <a:ea typeface="+mn-ea"/>
                <a:cs typeface="+mn-cs"/>
              </a:rPr>
              <a:t>Death and taxes are far from the only guarantees in life. You’ll repeatedly have your heart broken; enjoy the sun, the moon, eat drink, and be merry – and you’ll have a hard time in life without paying bills.</a:t>
            </a:r>
          </a:p>
          <a:p>
            <a:r>
              <a:rPr lang="en-US" sz="900" b="0" i="0" u="none" strike="noStrike" kern="1200" dirty="0">
                <a:solidFill>
                  <a:schemeClr val="tx1"/>
                </a:solidFill>
                <a:effectLst/>
                <a:latin typeface="+mn-lt"/>
                <a:ea typeface="+mn-ea"/>
                <a:cs typeface="+mn-cs"/>
              </a:rPr>
              <a:t>Whether monthly, quarterly, or annually, bills are relentless. If you ignore them, they only get bigger, louder, and more destructive. The thing is: we all have bills…and letting them run your life isn’t going to improve its quality any time soon.</a:t>
            </a:r>
          </a:p>
          <a:p>
            <a:r>
              <a:rPr lang="en-US" sz="900" b="0" i="0" u="none" strike="noStrike" kern="1200" dirty="0">
                <a:solidFill>
                  <a:schemeClr val="tx1"/>
                </a:solidFill>
                <a:effectLst/>
                <a:latin typeface="+mn-lt"/>
                <a:ea typeface="+mn-ea"/>
                <a:cs typeface="+mn-cs"/>
              </a:rPr>
              <a:t>It’s easy to say not to worry about bills. Everyone knows it’s not a good idea to worry about them, but when you’re drowning in debt and have minimal to no income, it’s a little harder to keep wipe those pesky bills off your mind. Being told life is too short to worry about bills is one thing; having the confidence to stand tall despite insurmountable debt is an entirely different beast. I can assure you that losing your house, car, cable, gas, etc. won’t kill you.</a:t>
            </a:r>
          </a:p>
          <a:p>
            <a:r>
              <a:rPr lang="en-US" sz="900" b="0" i="0" u="none" strike="noStrike" kern="1200" dirty="0">
                <a:solidFill>
                  <a:schemeClr val="tx1"/>
                </a:solidFill>
                <a:effectLst/>
                <a:latin typeface="+mn-lt"/>
                <a:ea typeface="+mn-ea"/>
                <a:cs typeface="+mn-cs"/>
              </a:rPr>
              <a:t>Stop fearing your bills – you’re letting them control your life.</a:t>
            </a:r>
          </a:p>
          <a:p>
            <a:r>
              <a:rPr lang="en-US" sz="900" b="0" i="0" u="none" strike="noStrike" kern="1200" dirty="0">
                <a:solidFill>
                  <a:schemeClr val="tx1"/>
                </a:solidFill>
                <a:effectLst/>
                <a:latin typeface="+mn-lt"/>
                <a:ea typeface="+mn-ea"/>
                <a:cs typeface="+mn-cs"/>
              </a:rPr>
              <a:t>Here’re some tips:</a:t>
            </a:r>
          </a:p>
          <a:p>
            <a:r>
              <a:rPr lang="en-US" sz="900" b="1" i="0" u="none" strike="noStrike" kern="1200" dirty="0">
                <a:solidFill>
                  <a:schemeClr val="tx1"/>
                </a:solidFill>
                <a:effectLst/>
                <a:latin typeface="+mn-lt"/>
                <a:ea typeface="+mn-ea"/>
                <a:cs typeface="+mn-cs"/>
              </a:rPr>
              <a:t>Create a budget for yourself and stick to it.</a:t>
            </a:r>
            <a:r>
              <a:rPr lang="en-US" sz="900" b="0" i="0" u="none" strike="noStrike" kern="1200" dirty="0">
                <a:solidFill>
                  <a:schemeClr val="tx1"/>
                </a:solidFill>
                <a:effectLst/>
                <a:latin typeface="+mn-lt"/>
                <a:ea typeface="+mn-ea"/>
                <a:cs typeface="+mn-cs"/>
              </a:rPr>
              <a:t> Put your budget over anything else. This will help you get a better view of your bills and how they affect you.</a:t>
            </a:r>
          </a:p>
          <a:p>
            <a:r>
              <a:rPr lang="en-US" sz="900" b="1" i="0" u="none" strike="noStrike" kern="1200" dirty="0">
                <a:solidFill>
                  <a:schemeClr val="tx1"/>
                </a:solidFill>
                <a:effectLst/>
                <a:latin typeface="+mn-lt"/>
                <a:ea typeface="+mn-ea"/>
                <a:cs typeface="+mn-cs"/>
              </a:rPr>
              <a:t>Cut unimportant bills.</a:t>
            </a:r>
            <a:r>
              <a:rPr lang="en-US" sz="900" b="0" i="0" u="none" strike="noStrike" kern="1200" dirty="0">
                <a:solidFill>
                  <a:schemeClr val="tx1"/>
                </a:solidFill>
                <a:effectLst/>
                <a:latin typeface="+mn-lt"/>
                <a:ea typeface="+mn-ea"/>
                <a:cs typeface="+mn-cs"/>
              </a:rPr>
              <a:t> If you’re struggling to make ends meet, cut some of your nonessential bills. Cable TV is one of the easiest bills to cut. There’s a plethora of entertainment options out there, and even if you subscribe to Netflix, Hulu, and Amazon Prime, you’ll be spending less annually than a cable bill.</a:t>
            </a:r>
          </a:p>
          <a:p>
            <a:r>
              <a:rPr lang="en-US" sz="900" b="1" i="0" u="none" strike="noStrike" kern="1200" dirty="0">
                <a:solidFill>
                  <a:schemeClr val="tx1"/>
                </a:solidFill>
                <a:effectLst/>
                <a:latin typeface="+mn-lt"/>
                <a:ea typeface="+mn-ea"/>
                <a:cs typeface="+mn-cs"/>
              </a:rPr>
              <a:t>Pay back any debts to family and friends first.</a:t>
            </a:r>
            <a:r>
              <a:rPr lang="en-US" sz="900" b="0" i="0" u="none" strike="noStrike" kern="1200" dirty="0">
                <a:solidFill>
                  <a:schemeClr val="tx1"/>
                </a:solidFill>
                <a:effectLst/>
                <a:latin typeface="+mn-lt"/>
                <a:ea typeface="+mn-ea"/>
                <a:cs typeface="+mn-cs"/>
              </a:rPr>
              <a:t> They’re the people who will be there for you at the bottom, not your bank and utility companies.</a:t>
            </a:r>
          </a:p>
          <a:p>
            <a:r>
              <a:rPr lang="en-US" sz="900" b="1" i="0" u="none" strike="noStrike" kern="1200" dirty="0">
                <a:solidFill>
                  <a:schemeClr val="tx1"/>
                </a:solidFill>
                <a:effectLst/>
                <a:latin typeface="+mn-lt"/>
                <a:ea typeface="+mn-ea"/>
                <a:cs typeface="+mn-cs"/>
              </a:rPr>
              <a:t>Keep your collateral loans (</a:t>
            </a:r>
            <a:r>
              <a:rPr lang="en-US" sz="900" b="1" i="0" u="none" strike="noStrike" kern="1200" dirty="0" err="1">
                <a:solidFill>
                  <a:schemeClr val="tx1"/>
                </a:solidFill>
                <a:effectLst/>
                <a:latin typeface="+mn-lt"/>
                <a:ea typeface="+mn-ea"/>
                <a:cs typeface="+mn-cs"/>
              </a:rPr>
              <a:t>i.e</a:t>
            </a:r>
            <a:r>
              <a:rPr lang="en-US" sz="900" b="1" i="0" u="none" strike="noStrike" kern="1200" dirty="0">
                <a:solidFill>
                  <a:schemeClr val="tx1"/>
                </a:solidFill>
                <a:effectLst/>
                <a:latin typeface="+mn-lt"/>
                <a:ea typeface="+mn-ea"/>
                <a:cs typeface="+mn-cs"/>
              </a:rPr>
              <a:t> auto loan and mortgage) current.</a:t>
            </a:r>
            <a:r>
              <a:rPr lang="en-US" sz="900" b="0" i="0" u="none" strike="noStrike" kern="1200" dirty="0">
                <a:solidFill>
                  <a:schemeClr val="tx1"/>
                </a:solidFill>
                <a:effectLst/>
                <a:latin typeface="+mn-lt"/>
                <a:ea typeface="+mn-ea"/>
                <a:cs typeface="+mn-cs"/>
              </a:rPr>
              <a:t> The last thing you want to lose is your home and car. If you have to choose between the two, sacrifice your home over your car. In a worst case scenario, it’s better to be mobile.</a:t>
            </a:r>
          </a:p>
          <a:p>
            <a:r>
              <a:rPr lang="en-US" sz="900" b="1" i="0" u="none" strike="noStrike" kern="1200" dirty="0">
                <a:solidFill>
                  <a:schemeClr val="tx1"/>
                </a:solidFill>
                <a:effectLst/>
                <a:latin typeface="+mn-lt"/>
                <a:ea typeface="+mn-ea"/>
                <a:cs typeface="+mn-cs"/>
              </a:rPr>
              <a:t>2. Money</a:t>
            </a:r>
          </a:p>
          <a:p>
            <a:r>
              <a:rPr lang="en-US" sz="900" b="0" i="0" u="none" strike="noStrike" kern="1200" dirty="0">
                <a:solidFill>
                  <a:schemeClr val="tx1"/>
                </a:solidFill>
                <a:effectLst/>
                <a:latin typeface="+mn-lt"/>
                <a:ea typeface="+mn-ea"/>
                <a:cs typeface="+mn-cs"/>
              </a:rPr>
              <a:t>Money is the cause of and solution to life’s most unnecessary problems. We need bread – there’s no denying that – we just don’t need to allow cheddar to be the source of undue stress.</a:t>
            </a:r>
          </a:p>
          <a:p>
            <a:r>
              <a:rPr lang="en-US" sz="900" b="0" i="0" u="none" strike="noStrike" kern="1200" dirty="0">
                <a:solidFill>
                  <a:schemeClr val="tx1"/>
                </a:solidFill>
                <a:effectLst/>
                <a:latin typeface="+mn-lt"/>
                <a:ea typeface="+mn-ea"/>
                <a:cs typeface="+mn-cs"/>
              </a:rPr>
              <a:t>Always remember that currency is imaginary, and economies don’t exist in nature. Since moolah is imaginary, all of your worries about said funds are in your head. People do some strange things for paper, and I’ll never understand why. Material wealth doesn’t equate to happiness.</a:t>
            </a:r>
          </a:p>
          <a:p>
            <a:r>
              <a:rPr lang="en-US" sz="900" b="0" i="0" u="none" strike="noStrike" kern="1200" dirty="0">
                <a:solidFill>
                  <a:schemeClr val="tx1"/>
                </a:solidFill>
                <a:effectLst/>
                <a:latin typeface="+mn-lt"/>
                <a:ea typeface="+mn-ea"/>
                <a:cs typeface="+mn-cs"/>
              </a:rPr>
              <a:t>Instead of stressing about your supply of coinage, try focusing on the things that make you happy. If you pursue a job that satisfies your desire for greenbacks, you risk ending up in a career you hate. </a:t>
            </a:r>
            <a:r>
              <a:rPr lang="en-US" sz="900" b="0" i="0" u="none" strike="noStrike" kern="1200" dirty="0" err="1">
                <a:solidFill>
                  <a:schemeClr val="tx1"/>
                </a:solidFill>
                <a:effectLst/>
                <a:latin typeface="+mn-lt"/>
                <a:ea typeface="+mn-ea"/>
                <a:cs typeface="+mn-cs"/>
              </a:rPr>
              <a:t>Dinero</a:t>
            </a:r>
            <a:r>
              <a:rPr lang="en-US" sz="900" b="0" i="0" u="none" strike="noStrike" kern="1200" dirty="0">
                <a:solidFill>
                  <a:schemeClr val="tx1"/>
                </a:solidFill>
                <a:effectLst/>
                <a:latin typeface="+mn-lt"/>
                <a:ea typeface="+mn-ea"/>
                <a:cs typeface="+mn-cs"/>
              </a:rPr>
              <a:t> won’t solve that problem, nor will it help you find like-minded friends.</a:t>
            </a:r>
          </a:p>
          <a:p>
            <a:r>
              <a:rPr lang="en-US" sz="900" b="0" i="0" u="none" strike="noStrike" kern="1200" dirty="0">
                <a:solidFill>
                  <a:schemeClr val="tx1"/>
                </a:solidFill>
                <a:effectLst/>
                <a:latin typeface="+mn-lt"/>
                <a:ea typeface="+mn-ea"/>
                <a:cs typeface="+mn-cs"/>
              </a:rPr>
              <a:t>People who pursue their dreams and passions always have more fulfilling stages than those motivated by loot.</a:t>
            </a:r>
          </a:p>
          <a:p>
            <a:r>
              <a:rPr lang="en-US" sz="900" b="1" i="0" u="none" strike="noStrike" kern="1200" dirty="0">
                <a:solidFill>
                  <a:schemeClr val="tx1"/>
                </a:solidFill>
                <a:effectLst/>
                <a:latin typeface="+mn-lt"/>
                <a:ea typeface="+mn-ea"/>
                <a:cs typeface="+mn-cs"/>
              </a:rPr>
              <a:t>3. The Past</a:t>
            </a:r>
          </a:p>
          <a:p>
            <a:r>
              <a:rPr lang="en-US" sz="900" b="0" i="0" u="none" strike="noStrike" kern="1200" dirty="0">
                <a:solidFill>
                  <a:schemeClr val="tx1"/>
                </a:solidFill>
                <a:effectLst/>
                <a:latin typeface="+mn-lt"/>
                <a:ea typeface="+mn-ea"/>
                <a:cs typeface="+mn-cs"/>
              </a:rPr>
              <a:t>The beef-witted among us who don’t learn history are doomed to hear it repeated over and over by those who do. Most of humanity’s violent wars were waged because of conflicting beliefs over what happened in the past.</a:t>
            </a:r>
          </a:p>
          <a:p>
            <a:r>
              <a:rPr lang="en-US" sz="900" b="0" i="0" u="none" strike="noStrike" kern="1200" dirty="0">
                <a:solidFill>
                  <a:schemeClr val="tx1"/>
                </a:solidFill>
                <a:effectLst/>
                <a:latin typeface="+mn-lt"/>
                <a:ea typeface="+mn-ea"/>
                <a:cs typeface="+mn-cs"/>
              </a:rPr>
              <a:t>The past is important to learn from, but you shouldn’t let it get in your way and become a burden. Instead, face forward, and brush that dirt off your shoulders.</a:t>
            </a:r>
          </a:p>
          <a:p>
            <a:r>
              <a:rPr lang="en-US" sz="900" b="0" i="0" u="none" strike="noStrike" kern="1200" dirty="0">
                <a:solidFill>
                  <a:schemeClr val="tx1"/>
                </a:solidFill>
                <a:effectLst/>
                <a:latin typeface="+mn-lt"/>
                <a:ea typeface="+mn-ea"/>
                <a:cs typeface="+mn-cs"/>
              </a:rPr>
              <a:t>We all faced obstacles in our past. There’s no need to run from or be ashamed of who you are or where you came from, but don’t let what happened to you distract you from your personal goals.</a:t>
            </a:r>
          </a:p>
          <a:p>
            <a:r>
              <a:rPr lang="en-US" sz="900" b="0" i="0" u="none" strike="noStrike" kern="1200" dirty="0">
                <a:solidFill>
                  <a:schemeClr val="tx1"/>
                </a:solidFill>
                <a:effectLst/>
                <a:latin typeface="+mn-lt"/>
                <a:ea typeface="+mn-ea"/>
                <a:cs typeface="+mn-cs"/>
              </a:rPr>
              <a:t>Learn from your hardships, and fight harder next time. The only way you can continue being harmed by something that already happened is if you let it.</a:t>
            </a:r>
          </a:p>
          <a:p>
            <a:r>
              <a:rPr lang="en-US" sz="900" b="1" i="0" u="none" strike="noStrike" kern="1200" dirty="0">
                <a:solidFill>
                  <a:schemeClr val="tx1"/>
                </a:solidFill>
                <a:effectLst/>
                <a:latin typeface="+mn-lt"/>
                <a:ea typeface="+mn-ea"/>
                <a:cs typeface="+mn-cs"/>
              </a:rPr>
              <a:t>4. Gossips</a:t>
            </a:r>
          </a:p>
          <a:p>
            <a:r>
              <a:rPr lang="en-US" sz="900" b="0" i="0" u="none" strike="noStrike" kern="1200" dirty="0">
                <a:solidFill>
                  <a:schemeClr val="tx1"/>
                </a:solidFill>
                <a:effectLst/>
                <a:latin typeface="+mn-lt"/>
                <a:ea typeface="+mn-ea"/>
                <a:cs typeface="+mn-cs"/>
              </a:rPr>
              <a:t>Gossip is the worst. I don’t mind talking to my friends or partner about what’s going on in their lives, but I’m entirely uninterested in hearing about everyone’s personal lives. </a:t>
            </a:r>
          </a:p>
          <a:p>
            <a:r>
              <a:rPr lang="en-US" sz="900" b="0" i="0" u="none" strike="noStrike" kern="1200" dirty="0">
                <a:solidFill>
                  <a:schemeClr val="tx1"/>
                </a:solidFill>
                <a:effectLst/>
                <a:latin typeface="+mn-lt"/>
                <a:ea typeface="+mn-ea"/>
                <a:cs typeface="+mn-cs"/>
              </a:rPr>
              <a:t>What are you gaining – a conversation starter? You’ll end up looking like the work gossip, who nobody likes nor trusts.</a:t>
            </a:r>
          </a:p>
          <a:p>
            <a:r>
              <a:rPr lang="en-US" sz="900" b="0" i="0" u="none" strike="noStrike" kern="1200" dirty="0">
                <a:solidFill>
                  <a:schemeClr val="tx1"/>
                </a:solidFill>
                <a:effectLst/>
                <a:latin typeface="+mn-lt"/>
                <a:ea typeface="+mn-ea"/>
                <a:cs typeface="+mn-cs"/>
              </a:rPr>
              <a:t>Instead of joining the grapes on the vine, worry about you.</a:t>
            </a:r>
          </a:p>
          <a:p>
            <a:r>
              <a:rPr lang="en-US" sz="900" b="0" i="0" u="none" strike="noStrike" kern="1200" dirty="0">
                <a:solidFill>
                  <a:schemeClr val="tx1"/>
                </a:solidFill>
                <a:effectLst/>
                <a:latin typeface="+mn-lt"/>
                <a:ea typeface="+mn-ea"/>
                <a:cs typeface="+mn-cs"/>
              </a:rPr>
              <a:t>While we’re on the subject, there’s really no need for everyone to know about your personal life either. It doesn’t need to be in your repertoire of icebreaking conversation fodder.</a:t>
            </a:r>
          </a:p>
          <a:p>
            <a:r>
              <a:rPr lang="en-US" sz="900" b="0" i="0" u="none" strike="noStrike" kern="1200" dirty="0">
                <a:solidFill>
                  <a:schemeClr val="tx1"/>
                </a:solidFill>
                <a:effectLst/>
                <a:latin typeface="+mn-lt"/>
                <a:ea typeface="+mn-ea"/>
                <a:cs typeface="+mn-cs"/>
              </a:rPr>
              <a:t>Life’s just too short to worry about what others are doing.</a:t>
            </a:r>
          </a:p>
          <a:p>
            <a:r>
              <a:rPr lang="en-US" sz="900" b="1" i="0" u="none" strike="noStrike" kern="1200" dirty="0">
                <a:solidFill>
                  <a:schemeClr val="tx1"/>
                </a:solidFill>
                <a:effectLst/>
                <a:latin typeface="+mn-lt"/>
                <a:ea typeface="+mn-ea"/>
                <a:cs typeface="+mn-cs"/>
              </a:rPr>
              <a:t>5. Haters</a:t>
            </a:r>
          </a:p>
          <a:p>
            <a:r>
              <a:rPr lang="en-US" sz="900" b="0" i="0" u="none" strike="noStrike" kern="1200" dirty="0">
                <a:solidFill>
                  <a:schemeClr val="tx1"/>
                </a:solidFill>
                <a:effectLst/>
                <a:latin typeface="+mn-lt"/>
                <a:ea typeface="+mn-ea"/>
                <a:cs typeface="+mn-cs"/>
              </a:rPr>
              <a:t>Think about all the celebrities you don’t like or don’t care about: </a:t>
            </a:r>
            <a:r>
              <a:rPr lang="en-US" sz="900" b="0" i="1" u="none" strike="noStrike" kern="1200" dirty="0">
                <a:solidFill>
                  <a:schemeClr val="tx1"/>
                </a:solidFill>
                <a:effectLst/>
                <a:latin typeface="+mn-lt"/>
                <a:ea typeface="+mn-ea"/>
                <a:cs typeface="+mn-cs"/>
              </a:rPr>
              <a:t>Kim Kardashian has no business being famous, Justin Bieber is overrated, LeBron James is no Michael Jordan</a:t>
            </a:r>
            <a:r>
              <a:rPr lang="en-US" sz="900" b="0" i="0" u="none" strike="noStrike" kern="1200" dirty="0">
                <a:solidFill>
                  <a:schemeClr val="tx1"/>
                </a:solidFill>
                <a:effectLst/>
                <a:latin typeface="+mn-lt"/>
                <a:ea typeface="+mn-ea"/>
                <a:cs typeface="+mn-cs"/>
              </a:rPr>
              <a:t>… Regardless of how you feel about any of these people, they have successful careers.</a:t>
            </a:r>
          </a:p>
          <a:p>
            <a:r>
              <a:rPr lang="en-US" sz="900" b="0" i="0" u="none" strike="noStrike" kern="1200" dirty="0">
                <a:solidFill>
                  <a:schemeClr val="tx1"/>
                </a:solidFill>
                <a:effectLst/>
                <a:latin typeface="+mn-lt"/>
                <a:ea typeface="+mn-ea"/>
                <a:cs typeface="+mn-cs"/>
              </a:rPr>
              <a:t>Although they get their share of hate mail, successful people continue doing what they’re doing. Now apply this concept to your own life.</a:t>
            </a:r>
          </a:p>
          <a:p>
            <a:r>
              <a:rPr lang="en-US" sz="900" b="0" i="0" u="none" strike="noStrike" kern="1200" dirty="0">
                <a:solidFill>
                  <a:schemeClr val="tx1"/>
                </a:solidFill>
                <a:effectLst/>
                <a:latin typeface="+mn-lt"/>
                <a:ea typeface="+mn-ea"/>
                <a:cs typeface="+mn-cs"/>
              </a:rPr>
              <a:t>People aren’t always going to like what you do; there’s </a:t>
            </a:r>
            <a:r>
              <a:rPr lang="en-US" sz="900" b="0" i="0" u="none" strike="noStrike" kern="1200" dirty="0" err="1">
                <a:solidFill>
                  <a:schemeClr val="tx1"/>
                </a:solidFill>
                <a:effectLst/>
                <a:latin typeface="+mn-lt"/>
                <a:ea typeface="+mn-ea"/>
                <a:cs typeface="+mn-cs"/>
              </a:rPr>
              <a:t>Haterade</a:t>
            </a:r>
            <a:r>
              <a:rPr lang="en-US" sz="900" b="0" i="0" u="none" strike="noStrike" kern="1200" dirty="0">
                <a:solidFill>
                  <a:schemeClr val="tx1"/>
                </a:solidFill>
                <a:effectLst/>
                <a:latin typeface="+mn-lt"/>
                <a:ea typeface="+mn-ea"/>
                <a:cs typeface="+mn-cs"/>
              </a:rPr>
              <a:t> in the water everywhere. Whether you’re a local celebrity or a virtual unknown, you’re going to step on some toes.</a:t>
            </a:r>
          </a:p>
          <a:p>
            <a:r>
              <a:rPr lang="en-US" sz="900" b="0" i="0" u="none" strike="noStrike" kern="1200" dirty="0">
                <a:solidFill>
                  <a:schemeClr val="tx1"/>
                </a:solidFill>
                <a:effectLst/>
                <a:latin typeface="+mn-lt"/>
                <a:ea typeface="+mn-ea"/>
                <a:cs typeface="+mn-cs"/>
              </a:rPr>
              <a:t>I’ve met people who are the absolute kindest, compassionate, most thoughtful, and likable human beings, and they </a:t>
            </a:r>
            <a:r>
              <a:rPr lang="en-US" sz="900" b="0" i="1" u="none" strike="noStrike" kern="1200" dirty="0">
                <a:solidFill>
                  <a:schemeClr val="tx1"/>
                </a:solidFill>
                <a:effectLst/>
                <a:latin typeface="+mn-lt"/>
                <a:ea typeface="+mn-ea"/>
                <a:cs typeface="+mn-cs"/>
              </a:rPr>
              <a:t>STILL</a:t>
            </a:r>
            <a:r>
              <a:rPr lang="en-US" sz="900" b="0" i="0" u="none" strike="noStrike" kern="1200" dirty="0">
                <a:solidFill>
                  <a:schemeClr val="tx1"/>
                </a:solidFill>
                <a:effectLst/>
                <a:latin typeface="+mn-lt"/>
                <a:ea typeface="+mn-ea"/>
                <a:cs typeface="+mn-cs"/>
              </a:rPr>
              <a:t> have had haters say and do some of the most despicable things to them. If I stopped and stressed out every time someone didn’t like my decisions, I’d never have accomplished anything in life.</a:t>
            </a:r>
          </a:p>
          <a:p>
            <a:r>
              <a:rPr lang="en-US" sz="900" b="0" i="0" u="none" strike="noStrike" kern="1200" dirty="0">
                <a:solidFill>
                  <a:schemeClr val="tx1"/>
                </a:solidFill>
                <a:effectLst/>
                <a:latin typeface="+mn-lt"/>
                <a:ea typeface="+mn-ea"/>
                <a:cs typeface="+mn-cs"/>
              </a:rPr>
              <a:t>Don’t stress the haters.</a:t>
            </a:r>
          </a:p>
          <a:p>
            <a:r>
              <a:rPr lang="en-US" sz="900" b="1" i="0" u="none" strike="noStrike" kern="1200" dirty="0">
                <a:solidFill>
                  <a:schemeClr val="tx1"/>
                </a:solidFill>
                <a:effectLst/>
                <a:latin typeface="+mn-lt"/>
                <a:ea typeface="+mn-ea"/>
                <a:cs typeface="+mn-cs"/>
              </a:rPr>
              <a:t>6. Work</a:t>
            </a:r>
          </a:p>
          <a:p>
            <a:r>
              <a:rPr lang="en-US" sz="900" b="0" i="0" u="none" strike="noStrike" kern="1200" dirty="0">
                <a:solidFill>
                  <a:schemeClr val="tx1"/>
                </a:solidFill>
                <a:effectLst/>
                <a:latin typeface="+mn-lt"/>
                <a:ea typeface="+mn-ea"/>
                <a:cs typeface="+mn-cs"/>
              </a:rPr>
              <a:t>There will always be projects, chores, errands, and emergencies at work. Nobody has a career that’s without stressful situations. It helps to love what you do, but even if you don’t, work is a silly thing to get uptight about.</a:t>
            </a:r>
          </a:p>
          <a:p>
            <a:r>
              <a:rPr lang="en-US" sz="900" b="0" i="0" u="none" strike="noStrike" kern="1200" dirty="0">
                <a:solidFill>
                  <a:schemeClr val="tx1"/>
                </a:solidFill>
                <a:effectLst/>
                <a:latin typeface="+mn-lt"/>
                <a:ea typeface="+mn-ea"/>
                <a:cs typeface="+mn-cs"/>
              </a:rPr>
              <a:t>If you’re not at work, there’s nothing to worry about. If you are at work, then stop crying over spilt milk, roll up your sleeves, and be productive. The less you worry about work, the quicker it goes by. Never be ashamed of who you are or what you do to earn a living. You’re not defined by your career; you define it.</a:t>
            </a:r>
          </a:p>
          <a:p>
            <a:r>
              <a:rPr lang="en-US" sz="900" b="1" i="0" u="none" strike="noStrike" kern="1200" dirty="0">
                <a:solidFill>
                  <a:schemeClr val="tx1"/>
                </a:solidFill>
                <a:effectLst/>
                <a:latin typeface="+mn-lt"/>
                <a:ea typeface="+mn-ea"/>
                <a:cs typeface="+mn-cs"/>
              </a:rPr>
              <a:t>7. Aging</a:t>
            </a:r>
          </a:p>
          <a:p>
            <a:r>
              <a:rPr lang="en-US" sz="900" b="0" i="0" u="none" strike="noStrike" kern="1200" dirty="0">
                <a:solidFill>
                  <a:schemeClr val="tx1"/>
                </a:solidFill>
                <a:effectLst/>
                <a:latin typeface="+mn-lt"/>
                <a:ea typeface="+mn-ea"/>
                <a:cs typeface="+mn-cs"/>
              </a:rPr>
              <a:t>Getting old is a difficult and scary task – there’s no denying that. We all go through the same stress, anxiety, fear, worry, and doubt. It’s understandable to feel a little bit stressed about aging, but you have to keep in mind there’s nothing you can do about it. You’re going to age whether you like it or not.</a:t>
            </a:r>
          </a:p>
          <a:p>
            <a:r>
              <a:rPr lang="en-US" sz="900" b="0" i="0" u="none" strike="noStrike" kern="1200" dirty="0">
                <a:solidFill>
                  <a:schemeClr val="tx1"/>
                </a:solidFill>
                <a:effectLst/>
                <a:latin typeface="+mn-lt"/>
                <a:ea typeface="+mn-ea"/>
                <a:cs typeface="+mn-cs"/>
              </a:rPr>
              <a:t>There’s nothing you can do to stop the process, but you can embrace it and make the most of your time.</a:t>
            </a:r>
          </a:p>
          <a:p>
            <a:r>
              <a:rPr lang="en-US" sz="900" b="0" i="0" u="none" strike="noStrike" kern="1200" dirty="0">
                <a:solidFill>
                  <a:schemeClr val="tx1"/>
                </a:solidFill>
                <a:effectLst/>
                <a:latin typeface="+mn-lt"/>
                <a:ea typeface="+mn-ea"/>
                <a:cs typeface="+mn-cs"/>
              </a:rPr>
              <a:t>Aging is a part of life. Instead of worrying about your impending geriatric state, enjoy the present you exist in right now. You’ll only be this old once, so do all the fun things you always wanted to do at that age. Stop wishing you were younger.</a:t>
            </a:r>
          </a:p>
          <a:p>
            <a:r>
              <a:rPr lang="en-US" sz="900" b="0" i="0" u="none" strike="noStrike" kern="1200" dirty="0">
                <a:solidFill>
                  <a:schemeClr val="tx1"/>
                </a:solidFill>
                <a:effectLst/>
                <a:latin typeface="+mn-lt"/>
                <a:ea typeface="+mn-ea"/>
                <a:cs typeface="+mn-cs"/>
              </a:rPr>
              <a:t>Don’t waste your time worrying about not being old enough yet either. Being young has its advantages. You get small punishments for making mistakes at school or at home, admission prices are cheaper, and bills are usually free. You can’t speed or slow time. Enjoy your life the way it is right now.</a:t>
            </a:r>
          </a:p>
          <a:p>
            <a:r>
              <a:rPr lang="en-US" sz="900" b="1" i="0" u="none" strike="noStrike" kern="1200" dirty="0">
                <a:solidFill>
                  <a:schemeClr val="tx1"/>
                </a:solidFill>
                <a:effectLst/>
                <a:latin typeface="+mn-lt"/>
                <a:ea typeface="+mn-ea"/>
                <a:cs typeface="+mn-cs"/>
              </a:rPr>
              <a:t>8. Death</a:t>
            </a:r>
          </a:p>
          <a:p>
            <a:r>
              <a:rPr lang="en-US" sz="900" b="0" i="0" u="none" strike="noStrike" kern="1200" dirty="0">
                <a:solidFill>
                  <a:schemeClr val="tx1"/>
                </a:solidFill>
                <a:effectLst/>
                <a:latin typeface="+mn-lt"/>
                <a:ea typeface="+mn-ea"/>
                <a:cs typeface="+mn-cs"/>
              </a:rPr>
              <a:t>Sooner or later in your life, you’re going to have to face the inevitability of your own death. You can’t dodge the grim reaper, and hiding is only going to hinder you from living your life to the fullest. You won’t give your all when you’re holding back. </a:t>
            </a:r>
          </a:p>
          <a:p>
            <a:r>
              <a:rPr lang="en-US" sz="900" b="0" i="0" u="none" strike="noStrike" kern="1200" dirty="0">
                <a:solidFill>
                  <a:schemeClr val="tx1"/>
                </a:solidFill>
                <a:effectLst/>
                <a:latin typeface="+mn-lt"/>
                <a:ea typeface="+mn-ea"/>
                <a:cs typeface="+mn-cs"/>
              </a:rPr>
              <a:t>After you face death, you’ll find it easier to face over and over throughout life. You’ll have more courage and tenacity.</a:t>
            </a:r>
          </a:p>
          <a:p>
            <a:r>
              <a:rPr lang="en-US" sz="900" b="0" i="0" u="none" strike="noStrike" kern="1200" dirty="0">
                <a:solidFill>
                  <a:schemeClr val="tx1"/>
                </a:solidFill>
                <a:effectLst/>
                <a:latin typeface="+mn-lt"/>
                <a:ea typeface="+mn-ea"/>
                <a:cs typeface="+mn-cs"/>
              </a:rPr>
              <a:t>Death isn’t easy to face; religions have spawned throughout the human history in an attempt to soothe people’s fears of oblivion. If you go to sleep, you may not wake up, and even if you do wake up, no matter how safe you are, we could be nuked by another country or a meteor could fall out the sky and kill us all.</a:t>
            </a:r>
          </a:p>
          <a:p>
            <a:r>
              <a:rPr lang="en-US" sz="900" b="0" i="0" u="none" strike="noStrike" kern="1200" dirty="0">
                <a:solidFill>
                  <a:schemeClr val="tx1"/>
                </a:solidFill>
                <a:effectLst/>
                <a:latin typeface="+mn-lt"/>
                <a:ea typeface="+mn-ea"/>
                <a:cs typeface="+mn-cs"/>
              </a:rPr>
              <a:t>Unless you’re reading this from a professional shelter, you have no chance of surviving an extinction-level event. Now face mortality, and go live your life.</a:t>
            </a:r>
          </a:p>
          <a:p>
            <a:r>
              <a:rPr lang="en-US" sz="900" b="1" i="0" u="none" strike="noStrike" kern="1200" dirty="0">
                <a:solidFill>
                  <a:schemeClr val="tx1"/>
                </a:solidFill>
                <a:effectLst/>
                <a:latin typeface="+mn-lt"/>
                <a:ea typeface="+mn-ea"/>
                <a:cs typeface="+mn-cs"/>
              </a:rPr>
              <a:t>9. What People Think</a:t>
            </a:r>
          </a:p>
          <a:p>
            <a:r>
              <a:rPr lang="en-US" sz="900" b="0" i="0" u="none" strike="noStrike" kern="1200" dirty="0">
                <a:solidFill>
                  <a:schemeClr val="tx1"/>
                </a:solidFill>
                <a:effectLst/>
                <a:latin typeface="+mn-lt"/>
                <a:ea typeface="+mn-ea"/>
                <a:cs typeface="+mn-cs"/>
              </a:rPr>
              <a:t>When I was younger, I always said I didn’t care what people thought of me, but the reality is very different. In my late 20s, I started to find my passion and what I’d love to do for my life. So I started being me, regardless of what my friends or family thought about it.</a:t>
            </a:r>
          </a:p>
          <a:p>
            <a:r>
              <a:rPr lang="en-US" sz="900" b="0" i="0" u="none" strike="noStrike" kern="1200" dirty="0">
                <a:solidFill>
                  <a:schemeClr val="tx1"/>
                </a:solidFill>
                <a:effectLst/>
                <a:latin typeface="+mn-lt"/>
                <a:ea typeface="+mn-ea"/>
                <a:cs typeface="+mn-cs"/>
              </a:rPr>
              <a:t>Fitting in is an advantage in certain situations, but it’s certainly not the end-all, be-all for every situation in life. There are times when you need to keep a low profile, but for the most part, unless you’re a secret agent or political leader, feel free to do what makes you happy, regardless of what people think of you.</a:t>
            </a:r>
          </a:p>
          <a:p>
            <a:r>
              <a:rPr lang="en-US" sz="900" b="1" i="0" u="none" strike="noStrike" kern="1200" dirty="0">
                <a:solidFill>
                  <a:schemeClr val="tx1"/>
                </a:solidFill>
                <a:effectLst/>
                <a:latin typeface="+mn-lt"/>
                <a:ea typeface="+mn-ea"/>
                <a:cs typeface="+mn-cs"/>
              </a:rPr>
              <a:t>10. Celebrities</a:t>
            </a:r>
          </a:p>
          <a:p>
            <a:r>
              <a:rPr lang="en-US" sz="900" b="0" i="0" u="none" strike="noStrike" kern="1200" dirty="0">
                <a:solidFill>
                  <a:schemeClr val="tx1"/>
                </a:solidFill>
                <a:effectLst/>
                <a:latin typeface="+mn-lt"/>
                <a:ea typeface="+mn-ea"/>
                <a:cs typeface="+mn-cs"/>
              </a:rPr>
              <a:t>Paparazzi follow celebrities everywhere they go, snapping pictures, videos, and sound bites to feed to the convoluted masses. They’d have no reason to take pictures if there weren’t hordes of people hungering to learn the latest celebrity gossip. Why does it matter, though?</a:t>
            </a:r>
          </a:p>
          <a:p>
            <a:r>
              <a:rPr lang="en-US" sz="900" b="0" i="0" u="none" strike="noStrike" kern="1200" dirty="0">
                <a:solidFill>
                  <a:schemeClr val="tx1"/>
                </a:solidFill>
                <a:effectLst/>
                <a:latin typeface="+mn-lt"/>
                <a:ea typeface="+mn-ea"/>
                <a:cs typeface="+mn-cs"/>
              </a:rPr>
              <a:t>There’s plenty more going on in the world outside the lives of celebrities. Stop worrying about their drama.</a:t>
            </a:r>
          </a:p>
          <a:p>
            <a:r>
              <a:rPr lang="en-US" sz="900" b="1" i="0" u="none" strike="noStrike" kern="1200" dirty="0">
                <a:solidFill>
                  <a:schemeClr val="tx1"/>
                </a:solidFill>
                <a:effectLst/>
                <a:latin typeface="+mn-lt"/>
                <a:ea typeface="+mn-ea"/>
                <a:cs typeface="+mn-cs"/>
              </a:rPr>
              <a:t>11. What Other People Are Doing</a:t>
            </a:r>
          </a:p>
          <a:p>
            <a:r>
              <a:rPr lang="en-US" sz="900" b="0" i="0" u="none" strike="noStrike" kern="1200" dirty="0">
                <a:solidFill>
                  <a:schemeClr val="tx1"/>
                </a:solidFill>
                <a:effectLst/>
                <a:latin typeface="+mn-lt"/>
                <a:ea typeface="+mn-ea"/>
                <a:cs typeface="+mn-cs"/>
              </a:rPr>
              <a:t>It’s not just celebrities – some people get into everyone’s business. What can you learn about life from other people’s business?</a:t>
            </a:r>
          </a:p>
          <a:p>
            <a:r>
              <a:rPr lang="en-US" sz="900" b="0" i="0" u="none" strike="noStrike" kern="1200" dirty="0">
                <a:solidFill>
                  <a:schemeClr val="tx1"/>
                </a:solidFill>
                <a:effectLst/>
                <a:latin typeface="+mn-lt"/>
                <a:ea typeface="+mn-ea"/>
                <a:cs typeface="+mn-cs"/>
              </a:rPr>
              <a:t>I’m reminded of times as a kid where I would say “but ___ is going to the movies” as a way of convincing my parents to grant me permission to go. Their answer was a useful lesson: don’t worry about what other people are doing. They’re not paying your bills or putting food on your table. Their problems aren’t yours, and there’s no reason to take them on.</a:t>
            </a:r>
          </a:p>
          <a:p>
            <a:r>
              <a:rPr lang="en-US" sz="900" b="0" i="0" u="none" strike="noStrike" kern="1200" dirty="0">
                <a:solidFill>
                  <a:schemeClr val="tx1"/>
                </a:solidFill>
                <a:effectLst/>
                <a:latin typeface="+mn-lt"/>
                <a:ea typeface="+mn-ea"/>
                <a:cs typeface="+mn-cs"/>
              </a:rPr>
              <a:t>If you’re constantly following the example of others, you will never get ahead in life. People who get ahead don’t emulate their peers. They walk their own path and inspire others to follow suit.</a:t>
            </a:r>
          </a:p>
          <a:p>
            <a:r>
              <a:rPr lang="en-US" sz="900" b="0" i="0" u="none" strike="noStrike" kern="1200" dirty="0">
                <a:solidFill>
                  <a:schemeClr val="tx1"/>
                </a:solidFill>
                <a:effectLst/>
                <a:latin typeface="+mn-lt"/>
                <a:ea typeface="+mn-ea"/>
                <a:cs typeface="+mn-cs"/>
              </a:rPr>
              <a:t>Don’t worry about where everyone else is going or what they’re doing – focus on you.</a:t>
            </a:r>
          </a:p>
          <a:p>
            <a:r>
              <a:rPr lang="en-US" sz="900" b="1" i="0" u="none" strike="noStrike" kern="1200" dirty="0">
                <a:solidFill>
                  <a:schemeClr val="tx1"/>
                </a:solidFill>
                <a:effectLst/>
                <a:latin typeface="+mn-lt"/>
                <a:ea typeface="+mn-ea"/>
                <a:cs typeface="+mn-cs"/>
              </a:rPr>
              <a:t>12. Safety and Comfort</a:t>
            </a:r>
          </a:p>
          <a:p>
            <a:r>
              <a:rPr lang="en-US" sz="900" b="0" i="0" u="none" strike="noStrike" kern="1200" dirty="0">
                <a:solidFill>
                  <a:schemeClr val="tx1"/>
                </a:solidFill>
                <a:effectLst/>
                <a:latin typeface="+mn-lt"/>
                <a:ea typeface="+mn-ea"/>
                <a:cs typeface="+mn-cs"/>
              </a:rPr>
              <a:t>It’s nice to have somewhere safe and comfortable to lay your head at night. Comfort foods and our comfort zone are important aspects of our life, and it’s difficult to feel comfortable if you’re not safe. This is why some aspect of safety and comfort is necessary.</a:t>
            </a:r>
          </a:p>
          <a:p>
            <a:r>
              <a:rPr lang="en-US" sz="900" b="0" i="0" u="none" strike="noStrike" kern="1200" dirty="0">
                <a:solidFill>
                  <a:schemeClr val="tx1"/>
                </a:solidFill>
                <a:effectLst/>
                <a:latin typeface="+mn-lt"/>
                <a:ea typeface="+mn-ea"/>
                <a:cs typeface="+mn-cs"/>
              </a:rPr>
              <a:t>You can’t get too comfortable in that shell though. Sooner or later, you’re going to have to break out of your comfort zone and experience life.</a:t>
            </a:r>
          </a:p>
          <a:p>
            <a:r>
              <a:rPr lang="en-US" sz="900" b="0" i="0" u="sng" strike="noStrike" kern="1200" dirty="0">
                <a:solidFill>
                  <a:schemeClr val="tx1"/>
                </a:solidFill>
                <a:effectLst/>
                <a:latin typeface="+mn-lt"/>
                <a:ea typeface="+mn-ea"/>
                <a:cs typeface="+mn-cs"/>
                <a:hlinkClick r:id="rId4"/>
              </a:rPr>
              <a:t>Taking chances</a:t>
            </a:r>
            <a:r>
              <a:rPr lang="en-US" sz="900" b="0" i="0" u="none" strike="noStrike" kern="1200" dirty="0">
                <a:solidFill>
                  <a:schemeClr val="tx1"/>
                </a:solidFill>
                <a:effectLst/>
                <a:latin typeface="+mn-lt"/>
                <a:ea typeface="+mn-ea"/>
                <a:cs typeface="+mn-cs"/>
              </a:rPr>
              <a:t> is important in life. If you never take chances, you’ll never stand up for yourself, and you’ll likely not have very much fun.</a:t>
            </a:r>
          </a:p>
          <a:p>
            <a:r>
              <a:rPr lang="en-US" sz="900" b="0" i="0" u="none" strike="noStrike" kern="1200" dirty="0">
                <a:solidFill>
                  <a:schemeClr val="tx1"/>
                </a:solidFill>
                <a:effectLst/>
                <a:latin typeface="+mn-lt"/>
                <a:ea typeface="+mn-ea"/>
                <a:cs typeface="+mn-cs"/>
              </a:rPr>
              <a:t>Instead of being meek and introverted, stop worrying about living to be 100, and start worrying about having a little bit of fun. After all, you only live once.</a:t>
            </a:r>
          </a:p>
          <a:p>
            <a:r>
              <a:rPr lang="en-US" sz="900" b="1" i="0" u="none" strike="noStrike" kern="1200" dirty="0">
                <a:solidFill>
                  <a:schemeClr val="tx1"/>
                </a:solidFill>
                <a:effectLst/>
                <a:latin typeface="+mn-lt"/>
                <a:ea typeface="+mn-ea"/>
                <a:cs typeface="+mn-cs"/>
              </a:rPr>
              <a:t>13. Mistakes</a:t>
            </a:r>
          </a:p>
          <a:p>
            <a:r>
              <a:rPr lang="en-US" sz="900" b="0" i="0" u="none" strike="noStrike" kern="1200" dirty="0">
                <a:solidFill>
                  <a:schemeClr val="tx1"/>
                </a:solidFill>
                <a:effectLst/>
                <a:latin typeface="+mn-lt"/>
                <a:ea typeface="+mn-ea"/>
                <a:cs typeface="+mn-cs"/>
              </a:rPr>
              <a:t>Don’t worry too much when you make a mistake – nobody’s perfect.</a:t>
            </a:r>
          </a:p>
          <a:p>
            <a:r>
              <a:rPr lang="en-US" sz="900" b="0" i="0" u="none" strike="noStrike" kern="1200" dirty="0">
                <a:solidFill>
                  <a:schemeClr val="tx1"/>
                </a:solidFill>
                <a:effectLst/>
                <a:latin typeface="+mn-lt"/>
                <a:ea typeface="+mn-ea"/>
                <a:cs typeface="+mn-cs"/>
              </a:rPr>
              <a:t>When you make a mistake (especially a string of them), it’s easy to get frustrated and feel like everything is falling apart. Stress can compound as you race toward deadlines, and the inkling to throw in the towel starts to build up inside. </a:t>
            </a:r>
          </a:p>
          <a:p>
            <a:r>
              <a:rPr lang="en-US" sz="900" b="0" i="0" u="none" strike="noStrike" kern="1200" dirty="0">
                <a:solidFill>
                  <a:schemeClr val="tx1"/>
                </a:solidFill>
                <a:effectLst/>
                <a:latin typeface="+mn-lt"/>
                <a:ea typeface="+mn-ea"/>
                <a:cs typeface="+mn-cs"/>
              </a:rPr>
              <a:t>It’s okay. You may need to pay some sort of retribution for your mistake, but that which doesn’t kill you only gives you an opportunity to prove who you really are.</a:t>
            </a:r>
          </a:p>
          <a:p>
            <a:r>
              <a:rPr lang="en-US" sz="900" b="0" i="0" u="none" strike="noStrike" kern="1200" dirty="0">
                <a:solidFill>
                  <a:schemeClr val="tx1"/>
                </a:solidFill>
                <a:effectLst/>
                <a:latin typeface="+mn-lt"/>
                <a:ea typeface="+mn-ea"/>
                <a:cs typeface="+mn-cs"/>
              </a:rPr>
              <a:t>Figure out what caused the mistake and what you can do next time to avoid it or improve the outcome in at least some minor way. Remember </a:t>
            </a:r>
            <a:r>
              <a:rPr lang="en-US" sz="900" b="0" i="0" u="sng" strike="noStrike" kern="1200" dirty="0">
                <a:solidFill>
                  <a:schemeClr val="tx1"/>
                </a:solidFill>
                <a:effectLst/>
                <a:latin typeface="+mn-lt"/>
                <a:ea typeface="+mn-ea"/>
                <a:cs typeface="+mn-cs"/>
                <a:hlinkClick r:id="rId5"/>
              </a:rPr>
              <a:t>what Thomas Edison said</a:t>
            </a:r>
            <a:r>
              <a:rPr lang="en-US" sz="900" b="0" i="0" u="none" strike="noStrike" kern="1200" dirty="0">
                <a:solidFill>
                  <a:schemeClr val="tx1"/>
                </a:solidFill>
                <a:effectLst/>
                <a:latin typeface="+mn-lt"/>
                <a:ea typeface="+mn-ea"/>
                <a:cs typeface="+mn-cs"/>
              </a:rPr>
              <a:t> about mistakes being the key to innovation; we stumbled upon some of our greatest inventions by mistake. It’s not the end of the world.</a:t>
            </a:r>
          </a:p>
          <a:p>
            <a:r>
              <a:rPr lang="en-US" sz="900" b="0" i="0" u="none" strike="noStrike" kern="1200" dirty="0">
                <a:solidFill>
                  <a:schemeClr val="tx1"/>
                </a:solidFill>
                <a:effectLst/>
                <a:latin typeface="+mn-lt"/>
                <a:ea typeface="+mn-ea"/>
                <a:cs typeface="+mn-cs"/>
              </a:rPr>
              <a:t>Learn more about the </a:t>
            </a:r>
            <a:r>
              <a:rPr lang="en-US" sz="900" b="0" i="0" u="sng" strike="noStrike" kern="1200" dirty="0">
                <a:solidFill>
                  <a:schemeClr val="tx1"/>
                </a:solidFill>
                <a:effectLst/>
                <a:latin typeface="+mn-lt"/>
                <a:ea typeface="+mn-ea"/>
                <a:cs typeface="+mn-cs"/>
                <a:hlinkClick r:id="rId6"/>
              </a:rPr>
              <a:t>40 Things You Learn From Making Mistakes</a:t>
            </a:r>
            <a:endParaRPr lang="en-US" sz="900" b="0" i="0" u="none" strike="noStrike" kern="1200" dirty="0">
              <a:solidFill>
                <a:schemeClr val="tx1"/>
              </a:solidFill>
              <a:effectLst/>
              <a:latin typeface="+mn-lt"/>
              <a:ea typeface="+mn-ea"/>
              <a:cs typeface="+mn-cs"/>
            </a:endParaRPr>
          </a:p>
          <a:p>
            <a:r>
              <a:rPr lang="en-US" sz="900" b="0" i="0" u="none" strike="noStrike" kern="1200" dirty="0">
                <a:solidFill>
                  <a:schemeClr val="tx1"/>
                </a:solidFill>
                <a:effectLst/>
                <a:latin typeface="+mn-lt"/>
                <a:ea typeface="+mn-ea"/>
                <a:cs typeface="+mn-cs"/>
              </a:rPr>
              <a:t>⌄ Scroll down to continue reading article ⌄</a:t>
            </a:r>
          </a:p>
          <a:p>
            <a:r>
              <a:rPr lang="en-US" sz="900" b="1" i="0" u="none" strike="noStrike" kern="1200" dirty="0">
                <a:solidFill>
                  <a:schemeClr val="tx1"/>
                </a:solidFill>
                <a:effectLst/>
                <a:latin typeface="+mn-lt"/>
                <a:ea typeface="+mn-ea"/>
                <a:cs typeface="+mn-cs"/>
              </a:rPr>
              <a:t>Proven Method to End Overwhelm Now</a:t>
            </a:r>
            <a:endParaRPr lang="en-US" sz="900" b="0" i="0" u="none" strike="noStrike" kern="1200" dirty="0">
              <a:solidFill>
                <a:schemeClr val="tx1"/>
              </a:solidFill>
              <a:effectLst/>
              <a:latin typeface="+mn-lt"/>
              <a:ea typeface="+mn-ea"/>
              <a:cs typeface="+mn-cs"/>
            </a:endParaRPr>
          </a:p>
          <a:p>
            <a:r>
              <a:rPr lang="en-US" sz="900" b="1" i="0" u="none" strike="noStrike" kern="1200" dirty="0">
                <a:solidFill>
                  <a:schemeClr val="tx1"/>
                </a:solidFill>
                <a:effectLst/>
                <a:latin typeface="+mn-lt"/>
                <a:ea typeface="+mn-ea"/>
                <a:cs typeface="+mn-cs"/>
              </a:rPr>
              <a:t>Find Out Now</a:t>
            </a:r>
            <a:endParaRPr lang="en-US" sz="900" b="0" i="0" u="none" strike="noStrike" kern="1200" dirty="0">
              <a:solidFill>
                <a:schemeClr val="tx1"/>
              </a:solidFill>
              <a:effectLst/>
              <a:latin typeface="+mn-lt"/>
              <a:ea typeface="+mn-ea"/>
              <a:cs typeface="+mn-cs"/>
            </a:endParaRPr>
          </a:p>
          <a:p>
            <a:r>
              <a:rPr lang="en-US" sz="900" b="0" i="0" u="none" strike="noStrike" kern="1200" dirty="0">
                <a:solidFill>
                  <a:schemeClr val="tx1"/>
                </a:solidFill>
                <a:effectLst/>
                <a:latin typeface="+mn-lt"/>
                <a:ea typeface="+mn-ea"/>
                <a:cs typeface="+mn-cs"/>
              </a:rPr>
              <a:t>⌄ Scroll down to continue reading article ⌄</a:t>
            </a:r>
          </a:p>
          <a:p>
            <a:r>
              <a:rPr lang="en-US" sz="900" b="1" i="0" u="none" strike="noStrike" kern="1200" dirty="0">
                <a:solidFill>
                  <a:schemeClr val="tx1"/>
                </a:solidFill>
                <a:effectLst/>
                <a:latin typeface="+mn-lt"/>
                <a:ea typeface="+mn-ea"/>
                <a:cs typeface="+mn-cs"/>
              </a:rPr>
              <a:t>14. Your Luck</a:t>
            </a:r>
          </a:p>
          <a:p>
            <a:r>
              <a:rPr lang="en-US" sz="900" b="0" i="0" u="none" strike="noStrike" kern="1200" dirty="0">
                <a:solidFill>
                  <a:schemeClr val="tx1"/>
                </a:solidFill>
                <a:effectLst/>
                <a:latin typeface="+mn-lt"/>
                <a:ea typeface="+mn-ea"/>
                <a:cs typeface="+mn-cs"/>
              </a:rPr>
              <a:t>There’s nothing wrong with occasionally throwing a couple dollars down on the lottery wanting to win one. Someone has to win, and it very well may be you. But you’re not waiting for this pivotal moment to occur in your life before finally taking action. Why would you wait for some imaginary (and highly unlikely) windfall before giving life your all?</a:t>
            </a:r>
          </a:p>
          <a:p>
            <a:r>
              <a:rPr lang="en-US" sz="900" b="0" i="0" u="none" strike="noStrike" kern="1200" dirty="0">
                <a:solidFill>
                  <a:schemeClr val="tx1"/>
                </a:solidFill>
                <a:effectLst/>
                <a:latin typeface="+mn-lt"/>
                <a:ea typeface="+mn-ea"/>
                <a:cs typeface="+mn-cs"/>
              </a:rPr>
              <a:t>While it’s okay to play the lottery, don’t put all your chips into that. Don’t depend on the lottery, or some other unlikely external factor to come swoop you away from your life – work with what you have.</a:t>
            </a:r>
          </a:p>
          <a:p>
            <a:r>
              <a:rPr lang="en-US" sz="900" b="0" i="0" u="none" strike="noStrike" kern="1200" dirty="0">
                <a:solidFill>
                  <a:schemeClr val="tx1"/>
                </a:solidFill>
                <a:effectLst/>
                <a:latin typeface="+mn-lt"/>
                <a:ea typeface="+mn-ea"/>
                <a:cs typeface="+mn-cs"/>
              </a:rPr>
              <a:t>By pursuing your dreams and goals, you won’t have to worry about the lottery; you’ll feel like you already won.</a:t>
            </a:r>
          </a:p>
          <a:p>
            <a:r>
              <a:rPr lang="en-US" sz="900" b="0" i="0" u="none" strike="noStrike" kern="1200" dirty="0">
                <a:solidFill>
                  <a:schemeClr val="tx1"/>
                </a:solidFill>
                <a:effectLst/>
                <a:latin typeface="+mn-lt"/>
                <a:ea typeface="+mn-ea"/>
                <a:cs typeface="+mn-cs"/>
              </a:rPr>
              <a:t>This article may help you understand more about this: </a:t>
            </a:r>
            <a:r>
              <a:rPr lang="en-US" sz="900" b="0" i="0" u="sng" strike="noStrike" kern="1200" dirty="0">
                <a:solidFill>
                  <a:schemeClr val="tx1"/>
                </a:solidFill>
                <a:effectLst/>
                <a:latin typeface="+mn-lt"/>
                <a:ea typeface="+mn-ea"/>
                <a:cs typeface="+mn-cs"/>
                <a:hlinkClick r:id="rId7"/>
              </a:rPr>
              <a:t>Why Do I Have Bad Luck? 2 Simple Things to Change Your Destiny</a:t>
            </a:r>
            <a:endParaRPr lang="en-US" sz="900" b="0" i="0" u="none" strike="noStrike" kern="1200" dirty="0">
              <a:solidFill>
                <a:schemeClr val="tx1"/>
              </a:solidFill>
              <a:effectLst/>
              <a:latin typeface="+mn-lt"/>
              <a:ea typeface="+mn-ea"/>
              <a:cs typeface="+mn-cs"/>
            </a:endParaRPr>
          </a:p>
          <a:p>
            <a:r>
              <a:rPr lang="en-US" sz="900" b="1" i="0" u="none" strike="noStrike" kern="1200" dirty="0">
                <a:solidFill>
                  <a:schemeClr val="tx1"/>
                </a:solidFill>
                <a:effectLst/>
                <a:latin typeface="+mn-lt"/>
                <a:ea typeface="+mn-ea"/>
                <a:cs typeface="+mn-cs"/>
              </a:rPr>
              <a:t>15. What Can Go Wrong</a:t>
            </a:r>
          </a:p>
          <a:p>
            <a:r>
              <a:rPr lang="en-US" sz="900" b="0" i="0" u="none" strike="noStrike" kern="1200" dirty="0">
                <a:solidFill>
                  <a:schemeClr val="tx1"/>
                </a:solidFill>
                <a:effectLst/>
                <a:latin typeface="+mn-lt"/>
                <a:ea typeface="+mn-ea"/>
                <a:cs typeface="+mn-cs"/>
              </a:rPr>
              <a:t>I’m not going to drive to the store today. I may run out of gas, traffic will be busy, the store’s probably closed or crowded, they won’t have the item I’m looking for or it’ll be too expensive, I’ll forget my wallet, my car will get hit in the parking lot, someone may shoot up the store while I’m there, my car will break down, I’ll lose my key, and my house will get robbed while I’m gone…</a:t>
            </a:r>
          </a:p>
          <a:p>
            <a:r>
              <a:rPr lang="en-US" sz="900" b="0" i="0" u="none" strike="noStrike" kern="1200" dirty="0">
                <a:solidFill>
                  <a:schemeClr val="tx1"/>
                </a:solidFill>
                <a:effectLst/>
                <a:latin typeface="+mn-lt"/>
                <a:ea typeface="+mn-ea"/>
                <a:cs typeface="+mn-cs"/>
              </a:rPr>
              <a:t>Because of these possibilities, I’m going to sit home all day and do nothing instead.</a:t>
            </a:r>
          </a:p>
          <a:p>
            <a:r>
              <a:rPr lang="en-US" sz="900" b="0" i="0" u="none" strike="noStrike" kern="1200" dirty="0">
                <a:solidFill>
                  <a:schemeClr val="tx1"/>
                </a:solidFill>
                <a:effectLst/>
                <a:latin typeface="+mn-lt"/>
                <a:ea typeface="+mn-ea"/>
                <a:cs typeface="+mn-cs"/>
              </a:rPr>
              <a:t>If you don’t start something because you’re scared of all the things that may go wrong, you’re probably better off; because you can’t be successful if you don’t know how to react when faced with adversity.</a:t>
            </a:r>
          </a:p>
          <a:p>
            <a:r>
              <a:rPr lang="en-US" sz="900" b="0" i="0" u="none" strike="noStrike" kern="1200" dirty="0">
                <a:solidFill>
                  <a:schemeClr val="tx1"/>
                </a:solidFill>
                <a:effectLst/>
                <a:latin typeface="+mn-lt"/>
                <a:ea typeface="+mn-ea"/>
                <a:cs typeface="+mn-cs"/>
              </a:rPr>
              <a:t>No matter how well you make your plans, something is going to go wrong.</a:t>
            </a:r>
          </a:p>
          <a:p>
            <a:r>
              <a:rPr lang="en-US" sz="900" b="0" i="0" u="none" strike="noStrike" kern="1200" dirty="0">
                <a:solidFill>
                  <a:schemeClr val="tx1"/>
                </a:solidFill>
                <a:effectLst/>
                <a:latin typeface="+mn-lt"/>
                <a:ea typeface="+mn-ea"/>
                <a:cs typeface="+mn-cs"/>
              </a:rPr>
              <a:t>Stop letting what might go wrong stop you from doing what might go right. Start taking actions and stop procrastinating.</a:t>
            </a:r>
          </a:p>
          <a:p>
            <a:r>
              <a:rPr lang="en-US" sz="900" b="0" i="0" u="none" strike="noStrike" kern="1200" dirty="0">
                <a:solidFill>
                  <a:schemeClr val="tx1"/>
                </a:solidFill>
                <a:effectLst/>
                <a:latin typeface="+mn-lt"/>
                <a:ea typeface="+mn-ea"/>
                <a:cs typeface="+mn-cs"/>
              </a:rPr>
              <a:t>I know that fear is hard to conquer, so you must face it, and this guide can help you: </a:t>
            </a:r>
            <a:r>
              <a:rPr lang="en-US" sz="900" b="0" i="0" u="sng" strike="noStrike" kern="1200" dirty="0">
                <a:solidFill>
                  <a:schemeClr val="tx1"/>
                </a:solidFill>
                <a:effectLst/>
                <a:latin typeface="+mn-lt"/>
                <a:ea typeface="+mn-ea"/>
                <a:cs typeface="+mn-cs"/>
                <a:hlinkClick r:id="rId8"/>
              </a:rPr>
              <a:t>7 Ways to Overcome Your Fear of the Unknown And Get More Out of Life</a:t>
            </a:r>
            <a:endParaRPr lang="en-US" sz="900" b="0" i="0" u="none" strike="noStrike" kern="1200" dirty="0">
              <a:solidFill>
                <a:schemeClr val="tx1"/>
              </a:solidFill>
              <a:effectLst/>
              <a:latin typeface="+mn-lt"/>
              <a:ea typeface="+mn-ea"/>
              <a:cs typeface="+mn-cs"/>
            </a:endParaRPr>
          </a:p>
          <a:p>
            <a:r>
              <a:rPr lang="en-US" sz="900" b="1" i="0" u="none" strike="noStrike" kern="1200" dirty="0">
                <a:solidFill>
                  <a:schemeClr val="tx1"/>
                </a:solidFill>
                <a:effectLst/>
                <a:latin typeface="+mn-lt"/>
                <a:ea typeface="+mn-ea"/>
                <a:cs typeface="+mn-cs"/>
              </a:rPr>
              <a:t>16. Worrying</a:t>
            </a:r>
          </a:p>
          <a:p>
            <a:r>
              <a:rPr lang="en-US" sz="900" b="0" i="0" u="none" strike="noStrike" kern="1200" dirty="0">
                <a:solidFill>
                  <a:schemeClr val="tx1"/>
                </a:solidFill>
                <a:effectLst/>
                <a:latin typeface="+mn-lt"/>
                <a:ea typeface="+mn-ea"/>
                <a:cs typeface="+mn-cs"/>
              </a:rPr>
              <a:t>After a while, your worries start to pile up to the point that you begin to even worry about worrying. Once you’re stuck in this cycle, it’s very difficult to get out.</a:t>
            </a:r>
          </a:p>
          <a:p>
            <a:r>
              <a:rPr lang="en-US" sz="900" b="0" i="0" u="none" strike="noStrike" kern="1200" dirty="0">
                <a:solidFill>
                  <a:schemeClr val="tx1"/>
                </a:solidFill>
                <a:effectLst/>
                <a:latin typeface="+mn-lt"/>
                <a:ea typeface="+mn-ea"/>
                <a:cs typeface="+mn-cs"/>
              </a:rPr>
              <a:t>Although you’re better off not doing it, there’s nothing wrong with worrying – worrying about worrying is a good sign you need to stop and take a minute.</a:t>
            </a:r>
          </a:p>
          <a:p>
            <a:r>
              <a:rPr lang="en-US" sz="900" b="0" i="0" u="none" strike="noStrike" kern="1200" dirty="0">
                <a:solidFill>
                  <a:schemeClr val="tx1"/>
                </a:solidFill>
                <a:effectLst/>
                <a:latin typeface="+mn-lt"/>
                <a:ea typeface="+mn-ea"/>
                <a:cs typeface="+mn-cs"/>
              </a:rPr>
              <a:t>If you ever find yourself in this position, the first thing you need to remember is to breathe.</a:t>
            </a:r>
          </a:p>
          <a:p>
            <a:r>
              <a:rPr lang="en-US" sz="900" b="0" i="0" u="none" strike="noStrike" kern="1200" dirty="0">
                <a:solidFill>
                  <a:schemeClr val="tx1"/>
                </a:solidFill>
                <a:effectLst/>
                <a:latin typeface="+mn-lt"/>
                <a:ea typeface="+mn-ea"/>
                <a:cs typeface="+mn-cs"/>
              </a:rPr>
              <a:t>Now stop getting frustrated with yourself. </a:t>
            </a:r>
          </a:p>
          <a:p>
            <a:r>
              <a:rPr lang="en-US" sz="900" b="0" i="0" u="none" strike="noStrike" kern="1200" dirty="0">
                <a:solidFill>
                  <a:schemeClr val="tx1"/>
                </a:solidFill>
                <a:effectLst/>
                <a:latin typeface="+mn-lt"/>
                <a:ea typeface="+mn-ea"/>
                <a:cs typeface="+mn-cs"/>
              </a:rPr>
              <a:t>If life is too short to worry about death, it’s certainly too short to beat yourself up over being human and having a natural reaction.</a:t>
            </a:r>
          </a:p>
          <a:p>
            <a:r>
              <a:rPr lang="en-US" sz="900" b="1" i="0" u="none" strike="noStrike" kern="1200" dirty="0">
                <a:solidFill>
                  <a:schemeClr val="tx1"/>
                </a:solidFill>
                <a:effectLst/>
                <a:latin typeface="+mn-lt"/>
                <a:ea typeface="+mn-ea"/>
                <a:cs typeface="+mn-cs"/>
              </a:rPr>
              <a:t>17. The Price Tag</a:t>
            </a:r>
          </a:p>
          <a:p>
            <a:r>
              <a:rPr lang="en-US" sz="900" b="0" i="0" u="none" strike="noStrike" kern="1200" dirty="0">
                <a:solidFill>
                  <a:schemeClr val="tx1"/>
                </a:solidFill>
                <a:effectLst/>
                <a:latin typeface="+mn-lt"/>
                <a:ea typeface="+mn-ea"/>
                <a:cs typeface="+mn-cs"/>
              </a:rPr>
              <a:t>Price isn’t everything. Worry about the quality and value of the product you’re getting. McDonald’s dollar menu won’t cut it when you’re in the mood for a good steak.</a:t>
            </a:r>
          </a:p>
          <a:p>
            <a:r>
              <a:rPr lang="en-US" sz="900" b="0" i="0" u="none" strike="noStrike" kern="1200" dirty="0">
                <a:solidFill>
                  <a:schemeClr val="tx1"/>
                </a:solidFill>
                <a:effectLst/>
                <a:latin typeface="+mn-lt"/>
                <a:ea typeface="+mn-ea"/>
                <a:cs typeface="+mn-cs"/>
              </a:rPr>
              <a:t>I hate to sound bourgeois, but quality is an important aspect in life.</a:t>
            </a:r>
          </a:p>
          <a:p>
            <a:r>
              <a:rPr lang="en-US" sz="900" b="0" i="0" u="none" strike="noStrike" kern="1200" dirty="0">
                <a:solidFill>
                  <a:schemeClr val="tx1"/>
                </a:solidFill>
                <a:effectLst/>
                <a:latin typeface="+mn-lt"/>
                <a:ea typeface="+mn-ea"/>
                <a:cs typeface="+mn-cs"/>
              </a:rPr>
              <a:t>If you want a really nice jacket, work hard, sell a few things, and save up the money to buy the one you really want instead of settling for a product you’re not happy with simply because it’s cheaper.</a:t>
            </a:r>
          </a:p>
          <a:p>
            <a:r>
              <a:rPr lang="en-US" sz="900" b="1" i="0" u="none" strike="noStrike" kern="1200" dirty="0">
                <a:solidFill>
                  <a:schemeClr val="tx1"/>
                </a:solidFill>
                <a:effectLst/>
                <a:latin typeface="+mn-lt"/>
                <a:ea typeface="+mn-ea"/>
                <a:cs typeface="+mn-cs"/>
              </a:rPr>
              <a:t>18. The Small Stuff</a:t>
            </a:r>
          </a:p>
          <a:p>
            <a:r>
              <a:rPr lang="en-US" sz="900" b="0" i="0" u="none" strike="noStrike" kern="1200" dirty="0">
                <a:solidFill>
                  <a:schemeClr val="tx1"/>
                </a:solidFill>
                <a:effectLst/>
                <a:latin typeface="+mn-lt"/>
                <a:ea typeface="+mn-ea"/>
                <a:cs typeface="+mn-cs"/>
              </a:rPr>
              <a:t>Don’t sweat the small stuff. Little things go wrong every day in our lives.</a:t>
            </a:r>
          </a:p>
          <a:p>
            <a:r>
              <a:rPr lang="en-US" sz="900" b="0" i="0" u="none" strike="noStrike" kern="1200" dirty="0">
                <a:solidFill>
                  <a:schemeClr val="tx1"/>
                </a:solidFill>
                <a:effectLst/>
                <a:latin typeface="+mn-lt"/>
                <a:ea typeface="+mn-ea"/>
                <a:cs typeface="+mn-cs"/>
              </a:rPr>
              <a:t>You woke up late, a dollar short for your lunch, got splashed by a car walking through the parking lot, tripped going up the stairs, and your zipper was down for a really important meeting…</a:t>
            </a:r>
          </a:p>
          <a:p>
            <a:r>
              <a:rPr lang="en-US" sz="900" b="0" i="0" u="none" strike="noStrike" kern="1200" dirty="0">
                <a:solidFill>
                  <a:schemeClr val="tx1"/>
                </a:solidFill>
                <a:effectLst/>
                <a:latin typeface="+mn-lt"/>
                <a:ea typeface="+mn-ea"/>
                <a:cs typeface="+mn-cs"/>
              </a:rPr>
              <a:t>If you consider that a bad day, you’re archiving your life the wrong way.</a:t>
            </a:r>
          </a:p>
          <a:p>
            <a:r>
              <a:rPr lang="en-US" sz="900" b="0" i="0" u="none" strike="noStrike" kern="1200" dirty="0">
                <a:solidFill>
                  <a:schemeClr val="tx1"/>
                </a:solidFill>
                <a:effectLst/>
                <a:latin typeface="+mn-lt"/>
                <a:ea typeface="+mn-ea"/>
                <a:cs typeface="+mn-cs"/>
              </a:rPr>
              <a:t>Instead of getting frustrated by the little things, </a:t>
            </a:r>
            <a:r>
              <a:rPr lang="en-US" sz="900" b="0" i="0" u="sng" strike="noStrike" kern="1200" dirty="0">
                <a:solidFill>
                  <a:schemeClr val="tx1"/>
                </a:solidFill>
                <a:effectLst/>
                <a:latin typeface="+mn-lt"/>
                <a:ea typeface="+mn-ea"/>
                <a:cs typeface="+mn-cs"/>
                <a:hlinkClick r:id="rId9"/>
              </a:rPr>
              <a:t>focus on all the positives</a:t>
            </a:r>
            <a:r>
              <a:rPr lang="en-US" sz="900" b="0" i="0" u="none" strike="noStrike" kern="1200" dirty="0">
                <a:solidFill>
                  <a:schemeClr val="tx1"/>
                </a:solidFill>
                <a:effectLst/>
                <a:latin typeface="+mn-lt"/>
                <a:ea typeface="+mn-ea"/>
                <a:cs typeface="+mn-cs"/>
              </a:rPr>
              <a:t>. The sunset, cloud formations, the smell of the trees and flowers around you, food, drinks, love, passion – there are entirely too many great things happening on a day to day basis to worry about the little annoyances in life.</a:t>
            </a:r>
          </a:p>
          <a:p>
            <a:r>
              <a:rPr lang="en-US" sz="900" b="1" i="0" u="none" strike="noStrike" kern="1200" dirty="0">
                <a:solidFill>
                  <a:schemeClr val="tx1"/>
                </a:solidFill>
                <a:effectLst/>
                <a:latin typeface="+mn-lt"/>
                <a:ea typeface="+mn-ea"/>
                <a:cs typeface="+mn-cs"/>
              </a:rPr>
              <a:t>19. Anything Else Outside Your Control</a:t>
            </a:r>
          </a:p>
          <a:p>
            <a:r>
              <a:rPr lang="en-US" sz="900" b="0" i="0" u="none" strike="noStrike" kern="1200" dirty="0">
                <a:solidFill>
                  <a:schemeClr val="tx1"/>
                </a:solidFill>
                <a:effectLst/>
                <a:latin typeface="+mn-lt"/>
                <a:ea typeface="+mn-ea"/>
                <a:cs typeface="+mn-cs"/>
              </a:rPr>
              <a:t>A friend of mine’s mantra when life gets too stressful is, “this too shall pass.” I mix it up between “this is only temporary.” The general idea is to stop yourself from getting annoyed about that which is outside your control.</a:t>
            </a:r>
          </a:p>
          <a:p>
            <a:r>
              <a:rPr lang="en-US" sz="900" b="0" i="0" u="none" strike="noStrike" kern="1200" dirty="0">
                <a:solidFill>
                  <a:schemeClr val="tx1"/>
                </a:solidFill>
                <a:effectLst/>
                <a:latin typeface="+mn-lt"/>
                <a:ea typeface="+mn-ea"/>
                <a:cs typeface="+mn-cs"/>
              </a:rPr>
              <a:t>I can’t control the weather, the gas prices, the traffic or natural disasters. But I can control my own attitude and perception on these things.</a:t>
            </a:r>
          </a:p>
          <a:p>
            <a:r>
              <a:rPr lang="en-US" sz="900" b="0" i="0" u="none" strike="noStrike" kern="1200" dirty="0">
                <a:solidFill>
                  <a:schemeClr val="tx1"/>
                </a:solidFill>
                <a:effectLst/>
                <a:latin typeface="+mn-lt"/>
                <a:ea typeface="+mn-ea"/>
                <a:cs typeface="+mn-cs"/>
              </a:rPr>
              <a:t>The easiest way to reduce stress is to stop thinking about all the stuff you can’t control so you can focus on whatever task is at hand – whether it’s good or bad, focusing on your present is the easiest way to either resolve or enjoy what’s happening to you.</a:t>
            </a:r>
          </a:p>
          <a:p>
            <a:r>
              <a:rPr lang="en-US" sz="900" b="1" i="0" u="none" strike="noStrike" kern="1200" dirty="0">
                <a:solidFill>
                  <a:schemeClr val="tx1"/>
                </a:solidFill>
                <a:effectLst/>
                <a:latin typeface="+mn-lt"/>
                <a:ea typeface="+mn-ea"/>
                <a:cs typeface="+mn-cs"/>
              </a:rPr>
              <a:t>20. Being Perfect</a:t>
            </a:r>
          </a:p>
          <a:p>
            <a:r>
              <a:rPr lang="en-US" sz="900" b="0" i="0" u="none" strike="noStrike" kern="1200" dirty="0">
                <a:solidFill>
                  <a:schemeClr val="tx1"/>
                </a:solidFill>
                <a:effectLst/>
                <a:latin typeface="+mn-lt"/>
                <a:ea typeface="+mn-ea"/>
                <a:cs typeface="+mn-cs"/>
              </a:rPr>
              <a:t>At the end of the day, you need to accept yourself for your own faults. Life’s too short to dwell on anything for too long unless it makes you feel happy and fulfilled.</a:t>
            </a:r>
          </a:p>
          <a:p>
            <a:r>
              <a:rPr lang="en-US" sz="900" b="0" i="0" u="none" strike="noStrike" kern="1200" dirty="0">
                <a:solidFill>
                  <a:schemeClr val="tx1"/>
                </a:solidFill>
                <a:effectLst/>
                <a:latin typeface="+mn-lt"/>
                <a:ea typeface="+mn-ea"/>
                <a:cs typeface="+mn-cs"/>
              </a:rPr>
              <a:t>Sure, you’ll make mistakes along the way, but that’s part of the fun.</a:t>
            </a:r>
          </a:p>
          <a:p>
            <a:r>
              <a:rPr lang="en-US" sz="900" b="0" i="0" u="none" strike="noStrike" kern="1200" dirty="0">
                <a:solidFill>
                  <a:schemeClr val="tx1"/>
                </a:solidFill>
                <a:effectLst/>
                <a:latin typeface="+mn-lt"/>
                <a:ea typeface="+mn-ea"/>
                <a:cs typeface="+mn-cs"/>
              </a:rPr>
              <a:t>Stop wasting your time trying to be faultless. Test your own boundaries, and you’ll begin to enjoy life so much more.</a:t>
            </a:r>
          </a:p>
          <a:p>
            <a:r>
              <a:rPr lang="en-US" sz="900" b="0" i="0" u="none" strike="noStrike" kern="1200" dirty="0">
                <a:solidFill>
                  <a:schemeClr val="tx1"/>
                </a:solidFill>
                <a:effectLst/>
                <a:latin typeface="+mn-lt"/>
                <a:ea typeface="+mn-ea"/>
                <a:cs typeface="+mn-cs"/>
              </a:rPr>
              <a:t>If you think you’re prone to having a perfectionist mindset, this article may help you: </a:t>
            </a:r>
            <a:r>
              <a:rPr lang="en-US" sz="900" b="0" i="0" u="sng" strike="noStrike" kern="1200" dirty="0">
                <a:solidFill>
                  <a:schemeClr val="tx1"/>
                </a:solidFill>
                <a:effectLst/>
                <a:latin typeface="+mn-lt"/>
                <a:ea typeface="+mn-ea"/>
                <a:cs typeface="+mn-cs"/>
                <a:hlinkClick r:id="rId10"/>
              </a:rPr>
              <a:t>How Perfectionism Secretly Screws You Up (And How to Change Your Perfectionist Mindset)</a:t>
            </a:r>
            <a:endParaRPr lang="en-US" sz="900" b="0" i="0" u="none" strike="noStrike" kern="1200" dirty="0">
              <a:solidFill>
                <a:schemeClr val="tx1"/>
              </a:solidFill>
              <a:effectLst/>
              <a:latin typeface="+mn-lt"/>
              <a:ea typeface="+mn-ea"/>
              <a:cs typeface="+mn-cs"/>
            </a:endParaRPr>
          </a:p>
          <a:p>
            <a:endParaRPr lang="en-US" sz="9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6BB4D7B8-A9BF-E842-957E-0B8E40E49579}" type="slidenum">
              <a:rPr lang="en-US" smtClean="0"/>
              <a:t>5</a:t>
            </a:fld>
            <a:endParaRPr lang="en-US"/>
          </a:p>
        </p:txBody>
      </p:sp>
    </p:spTree>
    <p:extLst>
      <p:ext uri="{BB962C8B-B14F-4D97-AF65-F5344CB8AC3E}">
        <p14:creationId xmlns:p14="http://schemas.microsoft.com/office/powerpoint/2010/main" val="1117125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4D7B8-A9BF-E842-957E-0B8E40E49579}" type="slidenum">
              <a:rPr lang="en-US" smtClean="0"/>
              <a:t>6</a:t>
            </a:fld>
            <a:endParaRPr lang="en-US"/>
          </a:p>
        </p:txBody>
      </p:sp>
    </p:spTree>
    <p:extLst>
      <p:ext uri="{BB962C8B-B14F-4D97-AF65-F5344CB8AC3E}">
        <p14:creationId xmlns:p14="http://schemas.microsoft.com/office/powerpoint/2010/main" val="38999790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900" b="1" i="0" u="none" strike="noStrike" kern="1200" dirty="0">
                <a:solidFill>
                  <a:schemeClr val="tx1"/>
                </a:solidFill>
                <a:effectLst/>
                <a:latin typeface="+mn-lt"/>
                <a:ea typeface="+mn-ea"/>
                <a:cs typeface="+mn-cs"/>
                <a:hlinkClick r:id="rId3"/>
              </a:rPr>
              <a:t>Leon Ho</a:t>
            </a:r>
            <a:r>
              <a:rPr lang="en-US" sz="900" b="1" i="0" u="none" strike="noStrike" kern="1200" dirty="0">
                <a:solidFill>
                  <a:schemeClr val="tx1"/>
                </a:solidFill>
                <a:effectLst/>
                <a:latin typeface="+mn-lt"/>
                <a:ea typeface="+mn-ea"/>
                <a:cs typeface="+mn-cs"/>
              </a:rPr>
              <a:t> </a:t>
            </a:r>
            <a:r>
              <a:rPr lang="en-US" sz="900" b="0" i="0" u="none" strike="noStrike" kern="1200" dirty="0">
                <a:solidFill>
                  <a:schemeClr val="tx1"/>
                </a:solidFill>
                <a:effectLst/>
                <a:latin typeface="+mn-lt"/>
                <a:ea typeface="+mn-ea"/>
                <a:cs typeface="+mn-cs"/>
              </a:rPr>
              <a:t>Founder &amp; CEO of Lifehack </a:t>
            </a:r>
            <a:r>
              <a:rPr lang="en-US" sz="900" b="0" i="0" u="none" strike="noStrike" kern="1200" dirty="0">
                <a:solidFill>
                  <a:schemeClr val="tx1"/>
                </a:solidFill>
                <a:effectLst/>
                <a:latin typeface="+mn-lt"/>
                <a:ea typeface="+mn-ea"/>
                <a:cs typeface="+mn-cs"/>
                <a:hlinkClick r:id="rId3"/>
              </a:rPr>
              <a:t>Read full profile</a:t>
            </a:r>
            <a:endParaRPr lang="en-US" sz="900" b="0" i="0" u="none" strike="noStrike" kern="1200" dirty="0">
              <a:solidFill>
                <a:schemeClr val="tx1"/>
              </a:solidFill>
              <a:effectLst/>
              <a:latin typeface="+mn-lt"/>
              <a:ea typeface="+mn-ea"/>
              <a:cs typeface="+mn-cs"/>
            </a:endParaRPr>
          </a:p>
          <a:p>
            <a:r>
              <a:rPr lang="en-US" sz="900" b="0" i="0" u="none" strike="noStrike" kern="1200" dirty="0">
                <a:solidFill>
                  <a:schemeClr val="tx1"/>
                </a:solidFill>
                <a:effectLst/>
                <a:latin typeface="+mn-lt"/>
                <a:ea typeface="+mn-ea"/>
                <a:cs typeface="+mn-cs"/>
              </a:rPr>
              <a:t>https://</a:t>
            </a:r>
            <a:r>
              <a:rPr lang="en-US" sz="900" b="0" i="0" u="none" strike="noStrike" kern="1200" dirty="0" err="1">
                <a:solidFill>
                  <a:schemeClr val="tx1"/>
                </a:solidFill>
                <a:effectLst/>
                <a:latin typeface="+mn-lt"/>
                <a:ea typeface="+mn-ea"/>
                <a:cs typeface="+mn-cs"/>
              </a:rPr>
              <a:t>www.lifehack.org</a:t>
            </a:r>
            <a:r>
              <a:rPr lang="en-US" sz="900" b="0" i="0" u="none" strike="noStrike" kern="1200" dirty="0">
                <a:solidFill>
                  <a:schemeClr val="tx1"/>
                </a:solidFill>
                <a:effectLst/>
                <a:latin typeface="+mn-lt"/>
                <a:ea typeface="+mn-ea"/>
                <a:cs typeface="+mn-cs"/>
              </a:rPr>
              <a:t>/articles/communication/20-things-life-too-short-worry-about.html</a:t>
            </a:r>
          </a:p>
          <a:p>
            <a:endParaRPr lang="en-US" sz="900" b="0" i="0" u="none" strike="noStrike" kern="1200" dirty="0">
              <a:solidFill>
                <a:schemeClr val="tx1"/>
              </a:solidFill>
              <a:effectLst/>
              <a:latin typeface="+mn-lt"/>
              <a:ea typeface="+mn-ea"/>
              <a:cs typeface="+mn-cs"/>
            </a:endParaRPr>
          </a:p>
          <a:p>
            <a:r>
              <a:rPr lang="en-US" sz="900" b="0" i="0" u="none" strike="noStrike" kern="1200" dirty="0">
                <a:solidFill>
                  <a:schemeClr val="tx1"/>
                </a:solidFill>
                <a:effectLst/>
                <a:latin typeface="+mn-lt"/>
                <a:ea typeface="+mn-ea"/>
                <a:cs typeface="+mn-cs"/>
              </a:rPr>
              <a:t>Sometimes my life feels like it’s stuck in neutral – like I’m stuck in an endless loop of introduction with no progress. It’s during these times in my life that I stop, sit down, close my eyes, and reset my brain for 10 to 15 minutes. In doing this, I drop my so-called “problems” from my mind and awaken feeling fresh and energized.</a:t>
            </a:r>
          </a:p>
          <a:p>
            <a:r>
              <a:rPr lang="en-US" sz="900" b="0" i="0" u="none" strike="noStrike" kern="1200" dirty="0">
                <a:solidFill>
                  <a:schemeClr val="tx1"/>
                </a:solidFill>
                <a:effectLst/>
                <a:latin typeface="+mn-lt"/>
                <a:ea typeface="+mn-ea"/>
                <a:cs typeface="+mn-cs"/>
              </a:rPr>
              <a:t>I am a nerd with a penchant for numbers and tech, so I tracked my worries as I released their grip on me.</a:t>
            </a:r>
          </a:p>
          <a:p>
            <a:r>
              <a:rPr lang="en-US" sz="900" b="0" i="0" u="none" strike="noStrike" kern="1200" dirty="0">
                <a:solidFill>
                  <a:schemeClr val="tx1"/>
                </a:solidFill>
                <a:effectLst/>
                <a:latin typeface="+mn-lt"/>
                <a:ea typeface="+mn-ea"/>
                <a:cs typeface="+mn-cs"/>
              </a:rPr>
              <a:t>Here are some problems I found myself worrying about far too often before I discovered how to meditate and refocus. Life is too short to worry about…</a:t>
            </a:r>
          </a:p>
          <a:p>
            <a:r>
              <a:rPr lang="en-US" sz="900" b="1" i="0" u="none" strike="noStrike" kern="1200" dirty="0">
                <a:solidFill>
                  <a:schemeClr val="tx1"/>
                </a:solidFill>
                <a:effectLst/>
                <a:latin typeface="+mn-lt"/>
                <a:ea typeface="+mn-ea"/>
                <a:cs typeface="+mn-cs"/>
              </a:rPr>
              <a:t>1. Bills</a:t>
            </a:r>
          </a:p>
          <a:p>
            <a:r>
              <a:rPr lang="en-US" sz="900" b="0" i="0" u="none" strike="noStrike" kern="1200" dirty="0">
                <a:solidFill>
                  <a:schemeClr val="tx1"/>
                </a:solidFill>
                <a:effectLst/>
                <a:latin typeface="+mn-lt"/>
                <a:ea typeface="+mn-ea"/>
                <a:cs typeface="+mn-cs"/>
              </a:rPr>
              <a:t>Death and taxes are far from the only guarantees in life. You’ll repeatedly have your heart broken; enjoy the sun, the moon, eat drink, and be merry – and you’ll have a hard time in life without paying bills.</a:t>
            </a:r>
          </a:p>
          <a:p>
            <a:r>
              <a:rPr lang="en-US" sz="900" b="0" i="0" u="none" strike="noStrike" kern="1200" dirty="0">
                <a:solidFill>
                  <a:schemeClr val="tx1"/>
                </a:solidFill>
                <a:effectLst/>
                <a:latin typeface="+mn-lt"/>
                <a:ea typeface="+mn-ea"/>
                <a:cs typeface="+mn-cs"/>
              </a:rPr>
              <a:t>Whether monthly, quarterly, or annually, bills are relentless. If you ignore them, they only get bigger, louder, and more destructive. The thing is: we all have bills…and letting them run your life isn’t going to improve its quality any time soon.</a:t>
            </a:r>
          </a:p>
          <a:p>
            <a:r>
              <a:rPr lang="en-US" sz="900" b="0" i="0" u="none" strike="noStrike" kern="1200" dirty="0">
                <a:solidFill>
                  <a:schemeClr val="tx1"/>
                </a:solidFill>
                <a:effectLst/>
                <a:latin typeface="+mn-lt"/>
                <a:ea typeface="+mn-ea"/>
                <a:cs typeface="+mn-cs"/>
              </a:rPr>
              <a:t>It’s easy to say not to worry about bills. Everyone knows it’s not a good idea to worry about them, but when you’re drowning in debt and have minimal to no income, it’s a little harder to keep wipe those pesky bills off your mind. Being told life is too short to worry about bills is one thing; having the confidence to stand tall despite insurmountable debt is an entirely different beast. I can assure you that losing your house, car, cable, gas, etc. won’t kill you.</a:t>
            </a:r>
          </a:p>
          <a:p>
            <a:r>
              <a:rPr lang="en-US" sz="900" b="0" i="0" u="none" strike="noStrike" kern="1200" dirty="0">
                <a:solidFill>
                  <a:schemeClr val="tx1"/>
                </a:solidFill>
                <a:effectLst/>
                <a:latin typeface="+mn-lt"/>
                <a:ea typeface="+mn-ea"/>
                <a:cs typeface="+mn-cs"/>
              </a:rPr>
              <a:t>Stop fearing your bills – you’re letting them control your life.</a:t>
            </a:r>
          </a:p>
          <a:p>
            <a:r>
              <a:rPr lang="en-US" sz="900" b="0" i="0" u="none" strike="noStrike" kern="1200" dirty="0">
                <a:solidFill>
                  <a:schemeClr val="tx1"/>
                </a:solidFill>
                <a:effectLst/>
                <a:latin typeface="+mn-lt"/>
                <a:ea typeface="+mn-ea"/>
                <a:cs typeface="+mn-cs"/>
              </a:rPr>
              <a:t>Here’re some tips:</a:t>
            </a:r>
          </a:p>
          <a:p>
            <a:r>
              <a:rPr lang="en-US" sz="900" b="1" i="0" u="none" strike="noStrike" kern="1200" dirty="0">
                <a:solidFill>
                  <a:schemeClr val="tx1"/>
                </a:solidFill>
                <a:effectLst/>
                <a:latin typeface="+mn-lt"/>
                <a:ea typeface="+mn-ea"/>
                <a:cs typeface="+mn-cs"/>
              </a:rPr>
              <a:t>Create a budget for yourself and stick to it.</a:t>
            </a:r>
            <a:r>
              <a:rPr lang="en-US" sz="900" b="0" i="0" u="none" strike="noStrike" kern="1200" dirty="0">
                <a:solidFill>
                  <a:schemeClr val="tx1"/>
                </a:solidFill>
                <a:effectLst/>
                <a:latin typeface="+mn-lt"/>
                <a:ea typeface="+mn-ea"/>
                <a:cs typeface="+mn-cs"/>
              </a:rPr>
              <a:t> Put your budget over anything else. This will help you get a better view of your bills and how they affect you.</a:t>
            </a:r>
          </a:p>
          <a:p>
            <a:r>
              <a:rPr lang="en-US" sz="900" b="1" i="0" u="none" strike="noStrike" kern="1200" dirty="0">
                <a:solidFill>
                  <a:schemeClr val="tx1"/>
                </a:solidFill>
                <a:effectLst/>
                <a:latin typeface="+mn-lt"/>
                <a:ea typeface="+mn-ea"/>
                <a:cs typeface="+mn-cs"/>
              </a:rPr>
              <a:t>Cut unimportant bills.</a:t>
            </a:r>
            <a:r>
              <a:rPr lang="en-US" sz="900" b="0" i="0" u="none" strike="noStrike" kern="1200" dirty="0">
                <a:solidFill>
                  <a:schemeClr val="tx1"/>
                </a:solidFill>
                <a:effectLst/>
                <a:latin typeface="+mn-lt"/>
                <a:ea typeface="+mn-ea"/>
                <a:cs typeface="+mn-cs"/>
              </a:rPr>
              <a:t> If you’re struggling to make ends meet, cut some of your nonessential bills. Cable TV is one of the easiest bills to cut. There’s a plethora of entertainment options out there, and even if you subscribe to Netflix, Hulu, and Amazon Prime, you’ll be spending less annually than a cable bill.</a:t>
            </a:r>
          </a:p>
          <a:p>
            <a:r>
              <a:rPr lang="en-US" sz="900" b="1" i="0" u="none" strike="noStrike" kern="1200" dirty="0">
                <a:solidFill>
                  <a:schemeClr val="tx1"/>
                </a:solidFill>
                <a:effectLst/>
                <a:latin typeface="+mn-lt"/>
                <a:ea typeface="+mn-ea"/>
                <a:cs typeface="+mn-cs"/>
              </a:rPr>
              <a:t>Pay back any debts to family and friends first.</a:t>
            </a:r>
            <a:r>
              <a:rPr lang="en-US" sz="900" b="0" i="0" u="none" strike="noStrike" kern="1200" dirty="0">
                <a:solidFill>
                  <a:schemeClr val="tx1"/>
                </a:solidFill>
                <a:effectLst/>
                <a:latin typeface="+mn-lt"/>
                <a:ea typeface="+mn-ea"/>
                <a:cs typeface="+mn-cs"/>
              </a:rPr>
              <a:t> They’re the people who will be there for you at the bottom, not your bank and utility companies.</a:t>
            </a:r>
          </a:p>
          <a:p>
            <a:r>
              <a:rPr lang="en-US" sz="900" b="1" i="0" u="none" strike="noStrike" kern="1200" dirty="0">
                <a:solidFill>
                  <a:schemeClr val="tx1"/>
                </a:solidFill>
                <a:effectLst/>
                <a:latin typeface="+mn-lt"/>
                <a:ea typeface="+mn-ea"/>
                <a:cs typeface="+mn-cs"/>
              </a:rPr>
              <a:t>Keep your collateral loans (</a:t>
            </a:r>
            <a:r>
              <a:rPr lang="en-US" sz="900" b="1" i="0" u="none" strike="noStrike" kern="1200" dirty="0" err="1">
                <a:solidFill>
                  <a:schemeClr val="tx1"/>
                </a:solidFill>
                <a:effectLst/>
                <a:latin typeface="+mn-lt"/>
                <a:ea typeface="+mn-ea"/>
                <a:cs typeface="+mn-cs"/>
              </a:rPr>
              <a:t>i.e</a:t>
            </a:r>
            <a:r>
              <a:rPr lang="en-US" sz="900" b="1" i="0" u="none" strike="noStrike" kern="1200" dirty="0">
                <a:solidFill>
                  <a:schemeClr val="tx1"/>
                </a:solidFill>
                <a:effectLst/>
                <a:latin typeface="+mn-lt"/>
                <a:ea typeface="+mn-ea"/>
                <a:cs typeface="+mn-cs"/>
              </a:rPr>
              <a:t> auto loan and mortgage) current.</a:t>
            </a:r>
            <a:r>
              <a:rPr lang="en-US" sz="900" b="0" i="0" u="none" strike="noStrike" kern="1200" dirty="0">
                <a:solidFill>
                  <a:schemeClr val="tx1"/>
                </a:solidFill>
                <a:effectLst/>
                <a:latin typeface="+mn-lt"/>
                <a:ea typeface="+mn-ea"/>
                <a:cs typeface="+mn-cs"/>
              </a:rPr>
              <a:t> The last thing you want to lose is your home and car. If you have to choose between the two, sacrifice your home over your car. In a worst case scenario, it’s better to be mobile.</a:t>
            </a:r>
          </a:p>
          <a:p>
            <a:r>
              <a:rPr lang="en-US" sz="900" b="1" i="0" u="none" strike="noStrike" kern="1200" dirty="0">
                <a:solidFill>
                  <a:schemeClr val="tx1"/>
                </a:solidFill>
                <a:effectLst/>
                <a:latin typeface="+mn-lt"/>
                <a:ea typeface="+mn-ea"/>
                <a:cs typeface="+mn-cs"/>
              </a:rPr>
              <a:t>2. Money</a:t>
            </a:r>
          </a:p>
          <a:p>
            <a:r>
              <a:rPr lang="en-US" sz="900" b="0" i="0" u="none" strike="noStrike" kern="1200" dirty="0">
                <a:solidFill>
                  <a:schemeClr val="tx1"/>
                </a:solidFill>
                <a:effectLst/>
                <a:latin typeface="+mn-lt"/>
                <a:ea typeface="+mn-ea"/>
                <a:cs typeface="+mn-cs"/>
              </a:rPr>
              <a:t>Money is the cause of and solution to life’s most unnecessary problems. We need bread – there’s no denying that – we just don’t need to allow cheddar to be the source of undue stress.</a:t>
            </a:r>
          </a:p>
          <a:p>
            <a:r>
              <a:rPr lang="en-US" sz="900" b="0" i="0" u="none" strike="noStrike" kern="1200" dirty="0">
                <a:solidFill>
                  <a:schemeClr val="tx1"/>
                </a:solidFill>
                <a:effectLst/>
                <a:latin typeface="+mn-lt"/>
                <a:ea typeface="+mn-ea"/>
                <a:cs typeface="+mn-cs"/>
              </a:rPr>
              <a:t>Always remember that currency is imaginary, and economies don’t exist in nature. Since moolah is imaginary, all of your worries about said funds are in your head. People do some strange things for paper, and I’ll never understand why. Material wealth doesn’t equate to happiness.</a:t>
            </a:r>
          </a:p>
          <a:p>
            <a:r>
              <a:rPr lang="en-US" sz="900" b="0" i="0" u="none" strike="noStrike" kern="1200" dirty="0">
                <a:solidFill>
                  <a:schemeClr val="tx1"/>
                </a:solidFill>
                <a:effectLst/>
                <a:latin typeface="+mn-lt"/>
                <a:ea typeface="+mn-ea"/>
                <a:cs typeface="+mn-cs"/>
              </a:rPr>
              <a:t>Instead of stressing about your supply of coinage, try focusing on the things that make you happy. If you pursue a job that satisfies your desire for greenbacks, you risk ending up in a career you hate. </a:t>
            </a:r>
            <a:r>
              <a:rPr lang="en-US" sz="900" b="0" i="0" u="none" strike="noStrike" kern="1200" dirty="0" err="1">
                <a:solidFill>
                  <a:schemeClr val="tx1"/>
                </a:solidFill>
                <a:effectLst/>
                <a:latin typeface="+mn-lt"/>
                <a:ea typeface="+mn-ea"/>
                <a:cs typeface="+mn-cs"/>
              </a:rPr>
              <a:t>Dinero</a:t>
            </a:r>
            <a:r>
              <a:rPr lang="en-US" sz="900" b="0" i="0" u="none" strike="noStrike" kern="1200" dirty="0">
                <a:solidFill>
                  <a:schemeClr val="tx1"/>
                </a:solidFill>
                <a:effectLst/>
                <a:latin typeface="+mn-lt"/>
                <a:ea typeface="+mn-ea"/>
                <a:cs typeface="+mn-cs"/>
              </a:rPr>
              <a:t> won’t solve that problem, nor will it help you find like-minded friends.</a:t>
            </a:r>
          </a:p>
          <a:p>
            <a:r>
              <a:rPr lang="en-US" sz="900" b="0" i="0" u="none" strike="noStrike" kern="1200" dirty="0">
                <a:solidFill>
                  <a:schemeClr val="tx1"/>
                </a:solidFill>
                <a:effectLst/>
                <a:latin typeface="+mn-lt"/>
                <a:ea typeface="+mn-ea"/>
                <a:cs typeface="+mn-cs"/>
              </a:rPr>
              <a:t>People who pursue their dreams and passions always have more fulfilling stages than those motivated by loot.</a:t>
            </a:r>
          </a:p>
          <a:p>
            <a:r>
              <a:rPr lang="en-US" sz="900" b="1" i="0" u="none" strike="noStrike" kern="1200" dirty="0">
                <a:solidFill>
                  <a:schemeClr val="tx1"/>
                </a:solidFill>
                <a:effectLst/>
                <a:latin typeface="+mn-lt"/>
                <a:ea typeface="+mn-ea"/>
                <a:cs typeface="+mn-cs"/>
              </a:rPr>
              <a:t>3. The Past</a:t>
            </a:r>
          </a:p>
          <a:p>
            <a:r>
              <a:rPr lang="en-US" sz="900" b="0" i="0" u="none" strike="noStrike" kern="1200" dirty="0">
                <a:solidFill>
                  <a:schemeClr val="tx1"/>
                </a:solidFill>
                <a:effectLst/>
                <a:latin typeface="+mn-lt"/>
                <a:ea typeface="+mn-ea"/>
                <a:cs typeface="+mn-cs"/>
              </a:rPr>
              <a:t>The beef-witted among us who don’t learn history are doomed to hear it repeated over and over by those who do. Most of humanity’s violent wars were waged because of conflicting beliefs over what happened in the past.</a:t>
            </a:r>
          </a:p>
          <a:p>
            <a:r>
              <a:rPr lang="en-US" sz="900" b="0" i="0" u="none" strike="noStrike" kern="1200" dirty="0">
                <a:solidFill>
                  <a:schemeClr val="tx1"/>
                </a:solidFill>
                <a:effectLst/>
                <a:latin typeface="+mn-lt"/>
                <a:ea typeface="+mn-ea"/>
                <a:cs typeface="+mn-cs"/>
              </a:rPr>
              <a:t>The past is important to learn from, but you shouldn’t let it get in your way and become a burden. Instead, face forward, and brush that dirt off your shoulders.</a:t>
            </a:r>
          </a:p>
          <a:p>
            <a:r>
              <a:rPr lang="en-US" sz="900" b="0" i="0" u="none" strike="noStrike" kern="1200" dirty="0">
                <a:solidFill>
                  <a:schemeClr val="tx1"/>
                </a:solidFill>
                <a:effectLst/>
                <a:latin typeface="+mn-lt"/>
                <a:ea typeface="+mn-ea"/>
                <a:cs typeface="+mn-cs"/>
              </a:rPr>
              <a:t>We all faced obstacles in our past. There’s no need to run from or be ashamed of who you are or where you came from, but don’t let what happened to you distract you from your personal goals.</a:t>
            </a:r>
          </a:p>
          <a:p>
            <a:r>
              <a:rPr lang="en-US" sz="900" b="0" i="0" u="none" strike="noStrike" kern="1200" dirty="0">
                <a:solidFill>
                  <a:schemeClr val="tx1"/>
                </a:solidFill>
                <a:effectLst/>
                <a:latin typeface="+mn-lt"/>
                <a:ea typeface="+mn-ea"/>
                <a:cs typeface="+mn-cs"/>
              </a:rPr>
              <a:t>Learn from your hardships, and fight harder next time. The only way you can continue being harmed by something that already happened is if you let it.</a:t>
            </a:r>
          </a:p>
          <a:p>
            <a:r>
              <a:rPr lang="en-US" sz="900" b="1" i="0" u="none" strike="noStrike" kern="1200" dirty="0">
                <a:solidFill>
                  <a:schemeClr val="tx1"/>
                </a:solidFill>
                <a:effectLst/>
                <a:latin typeface="+mn-lt"/>
                <a:ea typeface="+mn-ea"/>
                <a:cs typeface="+mn-cs"/>
              </a:rPr>
              <a:t>4. Gossips</a:t>
            </a:r>
          </a:p>
          <a:p>
            <a:r>
              <a:rPr lang="en-US" sz="900" b="0" i="0" u="none" strike="noStrike" kern="1200" dirty="0">
                <a:solidFill>
                  <a:schemeClr val="tx1"/>
                </a:solidFill>
                <a:effectLst/>
                <a:latin typeface="+mn-lt"/>
                <a:ea typeface="+mn-ea"/>
                <a:cs typeface="+mn-cs"/>
              </a:rPr>
              <a:t>Gossip is the worst. I don’t mind talking to my friends or partner about what’s going on in their lives, but I’m entirely uninterested in hearing about everyone’s personal lives. </a:t>
            </a:r>
          </a:p>
          <a:p>
            <a:r>
              <a:rPr lang="en-US" sz="900" b="0" i="0" u="none" strike="noStrike" kern="1200" dirty="0">
                <a:solidFill>
                  <a:schemeClr val="tx1"/>
                </a:solidFill>
                <a:effectLst/>
                <a:latin typeface="+mn-lt"/>
                <a:ea typeface="+mn-ea"/>
                <a:cs typeface="+mn-cs"/>
              </a:rPr>
              <a:t>What are you gaining – a conversation starter? You’ll end up looking like the work gossip, who nobody likes nor trusts.</a:t>
            </a:r>
          </a:p>
          <a:p>
            <a:r>
              <a:rPr lang="en-US" sz="900" b="0" i="0" u="none" strike="noStrike" kern="1200" dirty="0">
                <a:solidFill>
                  <a:schemeClr val="tx1"/>
                </a:solidFill>
                <a:effectLst/>
                <a:latin typeface="+mn-lt"/>
                <a:ea typeface="+mn-ea"/>
                <a:cs typeface="+mn-cs"/>
              </a:rPr>
              <a:t>Instead of joining the grapes on the vine, worry about you.</a:t>
            </a:r>
          </a:p>
          <a:p>
            <a:r>
              <a:rPr lang="en-US" sz="900" b="0" i="0" u="none" strike="noStrike" kern="1200" dirty="0">
                <a:solidFill>
                  <a:schemeClr val="tx1"/>
                </a:solidFill>
                <a:effectLst/>
                <a:latin typeface="+mn-lt"/>
                <a:ea typeface="+mn-ea"/>
                <a:cs typeface="+mn-cs"/>
              </a:rPr>
              <a:t>While we’re on the subject, there’s really no need for everyone to know about your personal life either. It doesn’t need to be in your repertoire of icebreaking conversation fodder.</a:t>
            </a:r>
          </a:p>
          <a:p>
            <a:r>
              <a:rPr lang="en-US" sz="900" b="0" i="0" u="none" strike="noStrike" kern="1200" dirty="0">
                <a:solidFill>
                  <a:schemeClr val="tx1"/>
                </a:solidFill>
                <a:effectLst/>
                <a:latin typeface="+mn-lt"/>
                <a:ea typeface="+mn-ea"/>
                <a:cs typeface="+mn-cs"/>
              </a:rPr>
              <a:t>Life’s just too short to worry about what others are doing.</a:t>
            </a:r>
          </a:p>
          <a:p>
            <a:r>
              <a:rPr lang="en-US" sz="900" b="1" i="0" u="none" strike="noStrike" kern="1200" dirty="0">
                <a:solidFill>
                  <a:schemeClr val="tx1"/>
                </a:solidFill>
                <a:effectLst/>
                <a:latin typeface="+mn-lt"/>
                <a:ea typeface="+mn-ea"/>
                <a:cs typeface="+mn-cs"/>
              </a:rPr>
              <a:t>5. Haters</a:t>
            </a:r>
          </a:p>
          <a:p>
            <a:r>
              <a:rPr lang="en-US" sz="900" b="0" i="0" u="none" strike="noStrike" kern="1200" dirty="0">
                <a:solidFill>
                  <a:schemeClr val="tx1"/>
                </a:solidFill>
                <a:effectLst/>
                <a:latin typeface="+mn-lt"/>
                <a:ea typeface="+mn-ea"/>
                <a:cs typeface="+mn-cs"/>
              </a:rPr>
              <a:t>Think about all the celebrities you don’t like or don’t care about: </a:t>
            </a:r>
            <a:r>
              <a:rPr lang="en-US" sz="900" b="0" i="1" u="none" strike="noStrike" kern="1200" dirty="0">
                <a:solidFill>
                  <a:schemeClr val="tx1"/>
                </a:solidFill>
                <a:effectLst/>
                <a:latin typeface="+mn-lt"/>
                <a:ea typeface="+mn-ea"/>
                <a:cs typeface="+mn-cs"/>
              </a:rPr>
              <a:t>Kim Kardashian has no business being famous, Justin Bieber is overrated, LeBron James is no Michael Jordan</a:t>
            </a:r>
            <a:r>
              <a:rPr lang="en-US" sz="900" b="0" i="0" u="none" strike="noStrike" kern="1200" dirty="0">
                <a:solidFill>
                  <a:schemeClr val="tx1"/>
                </a:solidFill>
                <a:effectLst/>
                <a:latin typeface="+mn-lt"/>
                <a:ea typeface="+mn-ea"/>
                <a:cs typeface="+mn-cs"/>
              </a:rPr>
              <a:t>… Regardless of how you feel about any of these people, they have successful careers.</a:t>
            </a:r>
          </a:p>
          <a:p>
            <a:r>
              <a:rPr lang="en-US" sz="900" b="0" i="0" u="none" strike="noStrike" kern="1200" dirty="0">
                <a:solidFill>
                  <a:schemeClr val="tx1"/>
                </a:solidFill>
                <a:effectLst/>
                <a:latin typeface="+mn-lt"/>
                <a:ea typeface="+mn-ea"/>
                <a:cs typeface="+mn-cs"/>
              </a:rPr>
              <a:t>Although they get their share of hate mail, successful people continue doing what they’re doing. Now apply this concept to your own life.</a:t>
            </a:r>
          </a:p>
          <a:p>
            <a:r>
              <a:rPr lang="en-US" sz="900" b="0" i="0" u="none" strike="noStrike" kern="1200" dirty="0">
                <a:solidFill>
                  <a:schemeClr val="tx1"/>
                </a:solidFill>
                <a:effectLst/>
                <a:latin typeface="+mn-lt"/>
                <a:ea typeface="+mn-ea"/>
                <a:cs typeface="+mn-cs"/>
              </a:rPr>
              <a:t>People aren’t always going to like what you do; there’s </a:t>
            </a:r>
            <a:r>
              <a:rPr lang="en-US" sz="900" b="0" i="0" u="none" strike="noStrike" kern="1200" dirty="0" err="1">
                <a:solidFill>
                  <a:schemeClr val="tx1"/>
                </a:solidFill>
                <a:effectLst/>
                <a:latin typeface="+mn-lt"/>
                <a:ea typeface="+mn-ea"/>
                <a:cs typeface="+mn-cs"/>
              </a:rPr>
              <a:t>Haterade</a:t>
            </a:r>
            <a:r>
              <a:rPr lang="en-US" sz="900" b="0" i="0" u="none" strike="noStrike" kern="1200" dirty="0">
                <a:solidFill>
                  <a:schemeClr val="tx1"/>
                </a:solidFill>
                <a:effectLst/>
                <a:latin typeface="+mn-lt"/>
                <a:ea typeface="+mn-ea"/>
                <a:cs typeface="+mn-cs"/>
              </a:rPr>
              <a:t> in the water everywhere. Whether you’re a local celebrity or a virtual unknown, you’re going to step on some toes.</a:t>
            </a:r>
          </a:p>
          <a:p>
            <a:r>
              <a:rPr lang="en-US" sz="900" b="0" i="0" u="none" strike="noStrike" kern="1200" dirty="0">
                <a:solidFill>
                  <a:schemeClr val="tx1"/>
                </a:solidFill>
                <a:effectLst/>
                <a:latin typeface="+mn-lt"/>
                <a:ea typeface="+mn-ea"/>
                <a:cs typeface="+mn-cs"/>
              </a:rPr>
              <a:t>I’ve met people who are the absolute kindest, compassionate, most thoughtful, and likable human beings, and they </a:t>
            </a:r>
            <a:r>
              <a:rPr lang="en-US" sz="900" b="0" i="1" u="none" strike="noStrike" kern="1200" dirty="0">
                <a:solidFill>
                  <a:schemeClr val="tx1"/>
                </a:solidFill>
                <a:effectLst/>
                <a:latin typeface="+mn-lt"/>
                <a:ea typeface="+mn-ea"/>
                <a:cs typeface="+mn-cs"/>
              </a:rPr>
              <a:t>STILL</a:t>
            </a:r>
            <a:r>
              <a:rPr lang="en-US" sz="900" b="0" i="0" u="none" strike="noStrike" kern="1200" dirty="0">
                <a:solidFill>
                  <a:schemeClr val="tx1"/>
                </a:solidFill>
                <a:effectLst/>
                <a:latin typeface="+mn-lt"/>
                <a:ea typeface="+mn-ea"/>
                <a:cs typeface="+mn-cs"/>
              </a:rPr>
              <a:t> have had haters say and do some of the most despicable things to them. If I stopped and stressed out every time someone didn’t like my decisions, I’d never have accomplished anything in life.</a:t>
            </a:r>
          </a:p>
          <a:p>
            <a:r>
              <a:rPr lang="en-US" sz="900" b="0" i="0" u="none" strike="noStrike" kern="1200" dirty="0">
                <a:solidFill>
                  <a:schemeClr val="tx1"/>
                </a:solidFill>
                <a:effectLst/>
                <a:latin typeface="+mn-lt"/>
                <a:ea typeface="+mn-ea"/>
                <a:cs typeface="+mn-cs"/>
              </a:rPr>
              <a:t>Don’t stress the haters.</a:t>
            </a:r>
          </a:p>
          <a:p>
            <a:r>
              <a:rPr lang="en-US" sz="900" b="1" i="0" u="none" strike="noStrike" kern="1200" dirty="0">
                <a:solidFill>
                  <a:schemeClr val="tx1"/>
                </a:solidFill>
                <a:effectLst/>
                <a:latin typeface="+mn-lt"/>
                <a:ea typeface="+mn-ea"/>
                <a:cs typeface="+mn-cs"/>
              </a:rPr>
              <a:t>6. Work</a:t>
            </a:r>
          </a:p>
          <a:p>
            <a:r>
              <a:rPr lang="en-US" sz="900" b="0" i="0" u="none" strike="noStrike" kern="1200" dirty="0">
                <a:solidFill>
                  <a:schemeClr val="tx1"/>
                </a:solidFill>
                <a:effectLst/>
                <a:latin typeface="+mn-lt"/>
                <a:ea typeface="+mn-ea"/>
                <a:cs typeface="+mn-cs"/>
              </a:rPr>
              <a:t>There will always be projects, chores, errands, and emergencies at work. Nobody has a career that’s without stressful situations. It helps to love what you do, but even if you don’t, work is a silly thing to get uptight about.</a:t>
            </a:r>
          </a:p>
          <a:p>
            <a:r>
              <a:rPr lang="en-US" sz="900" b="0" i="0" u="none" strike="noStrike" kern="1200" dirty="0">
                <a:solidFill>
                  <a:schemeClr val="tx1"/>
                </a:solidFill>
                <a:effectLst/>
                <a:latin typeface="+mn-lt"/>
                <a:ea typeface="+mn-ea"/>
                <a:cs typeface="+mn-cs"/>
              </a:rPr>
              <a:t>If you’re not at work, there’s nothing to worry about. If you are at work, then stop crying over spilt milk, roll up your sleeves, and be productive. The less you worry about work, the quicker it goes by. Never be ashamed of who you are or what you do to earn a living. You’re not defined by your career; you define it.</a:t>
            </a:r>
          </a:p>
          <a:p>
            <a:r>
              <a:rPr lang="en-US" sz="900" b="1" i="0" u="none" strike="noStrike" kern="1200" dirty="0">
                <a:solidFill>
                  <a:schemeClr val="tx1"/>
                </a:solidFill>
                <a:effectLst/>
                <a:latin typeface="+mn-lt"/>
                <a:ea typeface="+mn-ea"/>
                <a:cs typeface="+mn-cs"/>
              </a:rPr>
              <a:t>7. Aging</a:t>
            </a:r>
          </a:p>
          <a:p>
            <a:r>
              <a:rPr lang="en-US" sz="900" b="0" i="0" u="none" strike="noStrike" kern="1200" dirty="0">
                <a:solidFill>
                  <a:schemeClr val="tx1"/>
                </a:solidFill>
                <a:effectLst/>
                <a:latin typeface="+mn-lt"/>
                <a:ea typeface="+mn-ea"/>
                <a:cs typeface="+mn-cs"/>
              </a:rPr>
              <a:t>Getting old is a difficult and scary task – there’s no denying that. We all go through the same stress, anxiety, fear, worry, and doubt. It’s understandable to feel a little bit stressed about aging, but you have to keep in mind there’s nothing you can do about it. You’re going to age whether you like it or not.</a:t>
            </a:r>
          </a:p>
          <a:p>
            <a:r>
              <a:rPr lang="en-US" sz="900" b="0" i="0" u="none" strike="noStrike" kern="1200" dirty="0">
                <a:solidFill>
                  <a:schemeClr val="tx1"/>
                </a:solidFill>
                <a:effectLst/>
                <a:latin typeface="+mn-lt"/>
                <a:ea typeface="+mn-ea"/>
                <a:cs typeface="+mn-cs"/>
              </a:rPr>
              <a:t>There’s nothing you can do to stop the process, but you can embrace it and make the most of your time.</a:t>
            </a:r>
          </a:p>
          <a:p>
            <a:r>
              <a:rPr lang="en-US" sz="900" b="0" i="0" u="none" strike="noStrike" kern="1200" dirty="0">
                <a:solidFill>
                  <a:schemeClr val="tx1"/>
                </a:solidFill>
                <a:effectLst/>
                <a:latin typeface="+mn-lt"/>
                <a:ea typeface="+mn-ea"/>
                <a:cs typeface="+mn-cs"/>
              </a:rPr>
              <a:t>Aging is a part of life. Instead of worrying about your impending geriatric state, enjoy the present you exist in right now. You’ll only be this old once, so do all the fun things you always wanted to do at that age. Stop wishing you were younger.</a:t>
            </a:r>
          </a:p>
          <a:p>
            <a:r>
              <a:rPr lang="en-US" sz="900" b="0" i="0" u="none" strike="noStrike" kern="1200" dirty="0">
                <a:solidFill>
                  <a:schemeClr val="tx1"/>
                </a:solidFill>
                <a:effectLst/>
                <a:latin typeface="+mn-lt"/>
                <a:ea typeface="+mn-ea"/>
                <a:cs typeface="+mn-cs"/>
              </a:rPr>
              <a:t>Don’t waste your time worrying about not being old enough yet either. Being young has its advantages. You get small punishments for making mistakes at school or at home, admission prices are cheaper, and bills are usually free. You can’t speed or slow time. Enjoy your life the way it is right now.</a:t>
            </a:r>
          </a:p>
          <a:p>
            <a:r>
              <a:rPr lang="en-US" sz="900" b="1" i="0" u="none" strike="noStrike" kern="1200" dirty="0">
                <a:solidFill>
                  <a:schemeClr val="tx1"/>
                </a:solidFill>
                <a:effectLst/>
                <a:latin typeface="+mn-lt"/>
                <a:ea typeface="+mn-ea"/>
                <a:cs typeface="+mn-cs"/>
              </a:rPr>
              <a:t>8. Death</a:t>
            </a:r>
          </a:p>
          <a:p>
            <a:r>
              <a:rPr lang="en-US" sz="900" b="0" i="0" u="none" strike="noStrike" kern="1200" dirty="0">
                <a:solidFill>
                  <a:schemeClr val="tx1"/>
                </a:solidFill>
                <a:effectLst/>
                <a:latin typeface="+mn-lt"/>
                <a:ea typeface="+mn-ea"/>
                <a:cs typeface="+mn-cs"/>
              </a:rPr>
              <a:t>Sooner or later in your life, you’re going to have to face the inevitability of your own death. You can’t dodge the grim reaper, and hiding is only going to hinder you from living your life to the fullest. You won’t give your all when you’re holding back. </a:t>
            </a:r>
          </a:p>
          <a:p>
            <a:r>
              <a:rPr lang="en-US" sz="900" b="0" i="0" u="none" strike="noStrike" kern="1200" dirty="0">
                <a:solidFill>
                  <a:schemeClr val="tx1"/>
                </a:solidFill>
                <a:effectLst/>
                <a:latin typeface="+mn-lt"/>
                <a:ea typeface="+mn-ea"/>
                <a:cs typeface="+mn-cs"/>
              </a:rPr>
              <a:t>After you face death, you’ll find it easier to face over and over throughout life. You’ll have more courage and tenacity.</a:t>
            </a:r>
          </a:p>
          <a:p>
            <a:r>
              <a:rPr lang="en-US" sz="900" b="0" i="0" u="none" strike="noStrike" kern="1200" dirty="0">
                <a:solidFill>
                  <a:schemeClr val="tx1"/>
                </a:solidFill>
                <a:effectLst/>
                <a:latin typeface="+mn-lt"/>
                <a:ea typeface="+mn-ea"/>
                <a:cs typeface="+mn-cs"/>
              </a:rPr>
              <a:t>Death isn’t easy to face; religions have spawned throughout the human history in an attempt to soothe people’s fears of oblivion. If you go to sleep, you may not wake up, and even if you do wake up, no matter how safe you are, we could be nuked by another country or a meteor could fall out the sky and kill us all.</a:t>
            </a:r>
          </a:p>
          <a:p>
            <a:r>
              <a:rPr lang="en-US" sz="900" b="0" i="0" u="none" strike="noStrike" kern="1200" dirty="0">
                <a:solidFill>
                  <a:schemeClr val="tx1"/>
                </a:solidFill>
                <a:effectLst/>
                <a:latin typeface="+mn-lt"/>
                <a:ea typeface="+mn-ea"/>
                <a:cs typeface="+mn-cs"/>
              </a:rPr>
              <a:t>Unless you’re reading this from a professional shelter, you have no chance of surviving an extinction-level event. Now face mortality, and go live your life.</a:t>
            </a:r>
          </a:p>
          <a:p>
            <a:r>
              <a:rPr lang="en-US" sz="900" b="1" i="0" u="none" strike="noStrike" kern="1200" dirty="0">
                <a:solidFill>
                  <a:schemeClr val="tx1"/>
                </a:solidFill>
                <a:effectLst/>
                <a:latin typeface="+mn-lt"/>
                <a:ea typeface="+mn-ea"/>
                <a:cs typeface="+mn-cs"/>
              </a:rPr>
              <a:t>9. What People Think</a:t>
            </a:r>
          </a:p>
          <a:p>
            <a:r>
              <a:rPr lang="en-US" sz="900" b="0" i="0" u="none" strike="noStrike" kern="1200" dirty="0">
                <a:solidFill>
                  <a:schemeClr val="tx1"/>
                </a:solidFill>
                <a:effectLst/>
                <a:latin typeface="+mn-lt"/>
                <a:ea typeface="+mn-ea"/>
                <a:cs typeface="+mn-cs"/>
              </a:rPr>
              <a:t>When I was younger, I always said I didn’t care what people thought of me, but the reality is very different. In my late 20s, I started to find my passion and what I’d love to do for my life. So I started being me, regardless of what my friends or family thought about it.</a:t>
            </a:r>
          </a:p>
          <a:p>
            <a:r>
              <a:rPr lang="en-US" sz="900" b="0" i="0" u="none" strike="noStrike" kern="1200" dirty="0">
                <a:solidFill>
                  <a:schemeClr val="tx1"/>
                </a:solidFill>
                <a:effectLst/>
                <a:latin typeface="+mn-lt"/>
                <a:ea typeface="+mn-ea"/>
                <a:cs typeface="+mn-cs"/>
              </a:rPr>
              <a:t>Fitting in is an advantage in certain situations, but it’s certainly not the end-all, be-all for every situation in life. There are times when you need to keep a low profile, but for the most part, unless you’re a secret agent or political leader, feel free to do what makes you happy, regardless of what people think of you.</a:t>
            </a:r>
          </a:p>
          <a:p>
            <a:r>
              <a:rPr lang="en-US" sz="900" b="1" i="0" u="none" strike="noStrike" kern="1200" dirty="0">
                <a:solidFill>
                  <a:schemeClr val="tx1"/>
                </a:solidFill>
                <a:effectLst/>
                <a:latin typeface="+mn-lt"/>
                <a:ea typeface="+mn-ea"/>
                <a:cs typeface="+mn-cs"/>
              </a:rPr>
              <a:t>10. Celebrities</a:t>
            </a:r>
          </a:p>
          <a:p>
            <a:r>
              <a:rPr lang="en-US" sz="900" b="0" i="0" u="none" strike="noStrike" kern="1200" dirty="0">
                <a:solidFill>
                  <a:schemeClr val="tx1"/>
                </a:solidFill>
                <a:effectLst/>
                <a:latin typeface="+mn-lt"/>
                <a:ea typeface="+mn-ea"/>
                <a:cs typeface="+mn-cs"/>
              </a:rPr>
              <a:t>Paparazzi follow celebrities everywhere they go, snapping pictures, videos, and sound bites to feed to the convoluted masses. They’d have no reason to take pictures if there weren’t hordes of people hungering to learn the latest celebrity gossip. Why does it matter, though?</a:t>
            </a:r>
          </a:p>
          <a:p>
            <a:r>
              <a:rPr lang="en-US" sz="900" b="0" i="0" u="none" strike="noStrike" kern="1200" dirty="0">
                <a:solidFill>
                  <a:schemeClr val="tx1"/>
                </a:solidFill>
                <a:effectLst/>
                <a:latin typeface="+mn-lt"/>
                <a:ea typeface="+mn-ea"/>
                <a:cs typeface="+mn-cs"/>
              </a:rPr>
              <a:t>There’s plenty more going on in the world outside the lives of celebrities. Stop worrying about their drama.</a:t>
            </a:r>
          </a:p>
          <a:p>
            <a:r>
              <a:rPr lang="en-US" sz="900" b="1" i="0" u="none" strike="noStrike" kern="1200" dirty="0">
                <a:solidFill>
                  <a:schemeClr val="tx1"/>
                </a:solidFill>
                <a:effectLst/>
                <a:latin typeface="+mn-lt"/>
                <a:ea typeface="+mn-ea"/>
                <a:cs typeface="+mn-cs"/>
              </a:rPr>
              <a:t>11. What Other People Are Doing</a:t>
            </a:r>
          </a:p>
          <a:p>
            <a:r>
              <a:rPr lang="en-US" sz="900" b="0" i="0" u="none" strike="noStrike" kern="1200" dirty="0">
                <a:solidFill>
                  <a:schemeClr val="tx1"/>
                </a:solidFill>
                <a:effectLst/>
                <a:latin typeface="+mn-lt"/>
                <a:ea typeface="+mn-ea"/>
                <a:cs typeface="+mn-cs"/>
              </a:rPr>
              <a:t>It’s not just celebrities – some people get into everyone’s business. What can you learn about life from other people’s business?</a:t>
            </a:r>
          </a:p>
          <a:p>
            <a:r>
              <a:rPr lang="en-US" sz="900" b="0" i="0" u="none" strike="noStrike" kern="1200" dirty="0">
                <a:solidFill>
                  <a:schemeClr val="tx1"/>
                </a:solidFill>
                <a:effectLst/>
                <a:latin typeface="+mn-lt"/>
                <a:ea typeface="+mn-ea"/>
                <a:cs typeface="+mn-cs"/>
              </a:rPr>
              <a:t>I’m reminded of times as a kid where I would say “but ___ is going to the movies” as a way of convincing my parents to grant me permission to go. Their answer was a useful lesson: don’t worry about what other people are doing. They’re not paying your bills or putting food on your table. Their problems aren’t yours, and there’s no reason to take them on.</a:t>
            </a:r>
          </a:p>
          <a:p>
            <a:r>
              <a:rPr lang="en-US" sz="900" b="0" i="0" u="none" strike="noStrike" kern="1200" dirty="0">
                <a:solidFill>
                  <a:schemeClr val="tx1"/>
                </a:solidFill>
                <a:effectLst/>
                <a:latin typeface="+mn-lt"/>
                <a:ea typeface="+mn-ea"/>
                <a:cs typeface="+mn-cs"/>
              </a:rPr>
              <a:t>If you’re constantly following the example of others, you will never get ahead in life. People who get ahead don’t emulate their peers. They walk their own path and inspire others to follow suit.</a:t>
            </a:r>
          </a:p>
          <a:p>
            <a:r>
              <a:rPr lang="en-US" sz="900" b="0" i="0" u="none" strike="noStrike" kern="1200" dirty="0">
                <a:solidFill>
                  <a:schemeClr val="tx1"/>
                </a:solidFill>
                <a:effectLst/>
                <a:latin typeface="+mn-lt"/>
                <a:ea typeface="+mn-ea"/>
                <a:cs typeface="+mn-cs"/>
              </a:rPr>
              <a:t>Don’t worry about where everyone else is going or what they’re doing – focus on you.</a:t>
            </a:r>
          </a:p>
          <a:p>
            <a:r>
              <a:rPr lang="en-US" sz="900" b="1" i="0" u="none" strike="noStrike" kern="1200" dirty="0">
                <a:solidFill>
                  <a:schemeClr val="tx1"/>
                </a:solidFill>
                <a:effectLst/>
                <a:latin typeface="+mn-lt"/>
                <a:ea typeface="+mn-ea"/>
                <a:cs typeface="+mn-cs"/>
              </a:rPr>
              <a:t>12. Safety and Comfort</a:t>
            </a:r>
          </a:p>
          <a:p>
            <a:r>
              <a:rPr lang="en-US" sz="900" b="0" i="0" u="none" strike="noStrike" kern="1200" dirty="0">
                <a:solidFill>
                  <a:schemeClr val="tx1"/>
                </a:solidFill>
                <a:effectLst/>
                <a:latin typeface="+mn-lt"/>
                <a:ea typeface="+mn-ea"/>
                <a:cs typeface="+mn-cs"/>
              </a:rPr>
              <a:t>It’s nice to have somewhere safe and comfortable to lay your head at night. Comfort foods and our comfort zone are important aspects of our life, and it’s difficult to feel comfortable if you’re not safe. This is why some aspect of safety and comfort is necessary.</a:t>
            </a:r>
          </a:p>
          <a:p>
            <a:r>
              <a:rPr lang="en-US" sz="900" b="0" i="0" u="none" strike="noStrike" kern="1200" dirty="0">
                <a:solidFill>
                  <a:schemeClr val="tx1"/>
                </a:solidFill>
                <a:effectLst/>
                <a:latin typeface="+mn-lt"/>
                <a:ea typeface="+mn-ea"/>
                <a:cs typeface="+mn-cs"/>
              </a:rPr>
              <a:t>You can’t get too comfortable in that shell though. Sooner or later, you’re going to have to break out of your comfort zone and experience life.</a:t>
            </a:r>
          </a:p>
          <a:p>
            <a:r>
              <a:rPr lang="en-US" sz="900" b="0" i="0" u="sng" strike="noStrike" kern="1200" dirty="0">
                <a:solidFill>
                  <a:schemeClr val="tx1"/>
                </a:solidFill>
                <a:effectLst/>
                <a:latin typeface="+mn-lt"/>
                <a:ea typeface="+mn-ea"/>
                <a:cs typeface="+mn-cs"/>
                <a:hlinkClick r:id="rId4"/>
              </a:rPr>
              <a:t>Taking chances</a:t>
            </a:r>
            <a:r>
              <a:rPr lang="en-US" sz="900" b="0" i="0" u="none" strike="noStrike" kern="1200" dirty="0">
                <a:solidFill>
                  <a:schemeClr val="tx1"/>
                </a:solidFill>
                <a:effectLst/>
                <a:latin typeface="+mn-lt"/>
                <a:ea typeface="+mn-ea"/>
                <a:cs typeface="+mn-cs"/>
              </a:rPr>
              <a:t> is important in life. If you never take chances, you’ll never stand up for yourself, and you’ll likely not have very much fun.</a:t>
            </a:r>
          </a:p>
          <a:p>
            <a:r>
              <a:rPr lang="en-US" sz="900" b="0" i="0" u="none" strike="noStrike" kern="1200" dirty="0">
                <a:solidFill>
                  <a:schemeClr val="tx1"/>
                </a:solidFill>
                <a:effectLst/>
                <a:latin typeface="+mn-lt"/>
                <a:ea typeface="+mn-ea"/>
                <a:cs typeface="+mn-cs"/>
              </a:rPr>
              <a:t>Instead of being meek and introverted, stop worrying about living to be 100, and start worrying about having a little bit of fun. After all, you only live once.</a:t>
            </a:r>
          </a:p>
          <a:p>
            <a:r>
              <a:rPr lang="en-US" sz="900" b="1" i="0" u="none" strike="noStrike" kern="1200" dirty="0">
                <a:solidFill>
                  <a:schemeClr val="tx1"/>
                </a:solidFill>
                <a:effectLst/>
                <a:latin typeface="+mn-lt"/>
                <a:ea typeface="+mn-ea"/>
                <a:cs typeface="+mn-cs"/>
              </a:rPr>
              <a:t>13. Mistakes</a:t>
            </a:r>
          </a:p>
          <a:p>
            <a:r>
              <a:rPr lang="en-US" sz="900" b="0" i="0" u="none" strike="noStrike" kern="1200" dirty="0">
                <a:solidFill>
                  <a:schemeClr val="tx1"/>
                </a:solidFill>
                <a:effectLst/>
                <a:latin typeface="+mn-lt"/>
                <a:ea typeface="+mn-ea"/>
                <a:cs typeface="+mn-cs"/>
              </a:rPr>
              <a:t>Don’t worry too much when you make a mistake – nobody’s perfect.</a:t>
            </a:r>
          </a:p>
          <a:p>
            <a:r>
              <a:rPr lang="en-US" sz="900" b="0" i="0" u="none" strike="noStrike" kern="1200" dirty="0">
                <a:solidFill>
                  <a:schemeClr val="tx1"/>
                </a:solidFill>
                <a:effectLst/>
                <a:latin typeface="+mn-lt"/>
                <a:ea typeface="+mn-ea"/>
                <a:cs typeface="+mn-cs"/>
              </a:rPr>
              <a:t>When you make a mistake (especially a string of them), it’s easy to get frustrated and feel like everything is falling apart. Stress can compound as you race toward deadlines, and the inkling to throw in the towel starts to build up inside. </a:t>
            </a:r>
          </a:p>
          <a:p>
            <a:r>
              <a:rPr lang="en-US" sz="900" b="0" i="0" u="none" strike="noStrike" kern="1200" dirty="0">
                <a:solidFill>
                  <a:schemeClr val="tx1"/>
                </a:solidFill>
                <a:effectLst/>
                <a:latin typeface="+mn-lt"/>
                <a:ea typeface="+mn-ea"/>
                <a:cs typeface="+mn-cs"/>
              </a:rPr>
              <a:t>It’s okay. You may need to pay some sort of retribution for your mistake, but that which doesn’t kill you only gives you an opportunity to prove who you really are.</a:t>
            </a:r>
          </a:p>
          <a:p>
            <a:r>
              <a:rPr lang="en-US" sz="900" b="0" i="0" u="none" strike="noStrike" kern="1200" dirty="0">
                <a:solidFill>
                  <a:schemeClr val="tx1"/>
                </a:solidFill>
                <a:effectLst/>
                <a:latin typeface="+mn-lt"/>
                <a:ea typeface="+mn-ea"/>
                <a:cs typeface="+mn-cs"/>
              </a:rPr>
              <a:t>Figure out what caused the mistake and what you can do next time to avoid it or improve the outcome in at least some minor way. Remember </a:t>
            </a:r>
            <a:r>
              <a:rPr lang="en-US" sz="900" b="0" i="0" u="sng" strike="noStrike" kern="1200" dirty="0">
                <a:solidFill>
                  <a:schemeClr val="tx1"/>
                </a:solidFill>
                <a:effectLst/>
                <a:latin typeface="+mn-lt"/>
                <a:ea typeface="+mn-ea"/>
                <a:cs typeface="+mn-cs"/>
                <a:hlinkClick r:id="rId5"/>
              </a:rPr>
              <a:t>what Thomas Edison said</a:t>
            </a:r>
            <a:r>
              <a:rPr lang="en-US" sz="900" b="0" i="0" u="none" strike="noStrike" kern="1200" dirty="0">
                <a:solidFill>
                  <a:schemeClr val="tx1"/>
                </a:solidFill>
                <a:effectLst/>
                <a:latin typeface="+mn-lt"/>
                <a:ea typeface="+mn-ea"/>
                <a:cs typeface="+mn-cs"/>
              </a:rPr>
              <a:t> about mistakes being the key to innovation; we stumbled upon some of our greatest inventions by mistake. It’s not the end of the world.</a:t>
            </a:r>
          </a:p>
          <a:p>
            <a:r>
              <a:rPr lang="en-US" sz="900" b="0" i="0" u="none" strike="noStrike" kern="1200" dirty="0">
                <a:solidFill>
                  <a:schemeClr val="tx1"/>
                </a:solidFill>
                <a:effectLst/>
                <a:latin typeface="+mn-lt"/>
                <a:ea typeface="+mn-ea"/>
                <a:cs typeface="+mn-cs"/>
              </a:rPr>
              <a:t>Learn more about the </a:t>
            </a:r>
            <a:r>
              <a:rPr lang="en-US" sz="900" b="0" i="0" u="sng" strike="noStrike" kern="1200" dirty="0">
                <a:solidFill>
                  <a:schemeClr val="tx1"/>
                </a:solidFill>
                <a:effectLst/>
                <a:latin typeface="+mn-lt"/>
                <a:ea typeface="+mn-ea"/>
                <a:cs typeface="+mn-cs"/>
                <a:hlinkClick r:id="rId6"/>
              </a:rPr>
              <a:t>40 Things You Learn From Making Mistakes</a:t>
            </a:r>
            <a:endParaRPr lang="en-US" sz="900" b="0" i="0" u="none" strike="noStrike" kern="1200" dirty="0">
              <a:solidFill>
                <a:schemeClr val="tx1"/>
              </a:solidFill>
              <a:effectLst/>
              <a:latin typeface="+mn-lt"/>
              <a:ea typeface="+mn-ea"/>
              <a:cs typeface="+mn-cs"/>
            </a:endParaRPr>
          </a:p>
          <a:p>
            <a:r>
              <a:rPr lang="en-US" sz="900" b="0" i="0" u="none" strike="noStrike" kern="1200" dirty="0">
                <a:solidFill>
                  <a:schemeClr val="tx1"/>
                </a:solidFill>
                <a:effectLst/>
                <a:latin typeface="+mn-lt"/>
                <a:ea typeface="+mn-ea"/>
                <a:cs typeface="+mn-cs"/>
              </a:rPr>
              <a:t>⌄ Scroll down to continue reading article ⌄</a:t>
            </a:r>
          </a:p>
          <a:p>
            <a:r>
              <a:rPr lang="en-US" sz="900" b="1" i="0" u="none" strike="noStrike" kern="1200" dirty="0">
                <a:solidFill>
                  <a:schemeClr val="tx1"/>
                </a:solidFill>
                <a:effectLst/>
                <a:latin typeface="+mn-lt"/>
                <a:ea typeface="+mn-ea"/>
                <a:cs typeface="+mn-cs"/>
              </a:rPr>
              <a:t>Proven Method to End Overwhelm Now</a:t>
            </a:r>
            <a:endParaRPr lang="en-US" sz="900" b="0" i="0" u="none" strike="noStrike" kern="1200" dirty="0">
              <a:solidFill>
                <a:schemeClr val="tx1"/>
              </a:solidFill>
              <a:effectLst/>
              <a:latin typeface="+mn-lt"/>
              <a:ea typeface="+mn-ea"/>
              <a:cs typeface="+mn-cs"/>
            </a:endParaRPr>
          </a:p>
          <a:p>
            <a:r>
              <a:rPr lang="en-US" sz="900" b="1" i="0" u="none" strike="noStrike" kern="1200" dirty="0">
                <a:solidFill>
                  <a:schemeClr val="tx1"/>
                </a:solidFill>
                <a:effectLst/>
                <a:latin typeface="+mn-lt"/>
                <a:ea typeface="+mn-ea"/>
                <a:cs typeface="+mn-cs"/>
              </a:rPr>
              <a:t>Find Out Now</a:t>
            </a:r>
            <a:endParaRPr lang="en-US" sz="900" b="0" i="0" u="none" strike="noStrike" kern="1200" dirty="0">
              <a:solidFill>
                <a:schemeClr val="tx1"/>
              </a:solidFill>
              <a:effectLst/>
              <a:latin typeface="+mn-lt"/>
              <a:ea typeface="+mn-ea"/>
              <a:cs typeface="+mn-cs"/>
            </a:endParaRPr>
          </a:p>
          <a:p>
            <a:r>
              <a:rPr lang="en-US" sz="900" b="0" i="0" u="none" strike="noStrike" kern="1200" dirty="0">
                <a:solidFill>
                  <a:schemeClr val="tx1"/>
                </a:solidFill>
                <a:effectLst/>
                <a:latin typeface="+mn-lt"/>
                <a:ea typeface="+mn-ea"/>
                <a:cs typeface="+mn-cs"/>
              </a:rPr>
              <a:t>⌄ Scroll down to continue reading article ⌄</a:t>
            </a:r>
          </a:p>
          <a:p>
            <a:r>
              <a:rPr lang="en-US" sz="900" b="1" i="0" u="none" strike="noStrike" kern="1200" dirty="0">
                <a:solidFill>
                  <a:schemeClr val="tx1"/>
                </a:solidFill>
                <a:effectLst/>
                <a:latin typeface="+mn-lt"/>
                <a:ea typeface="+mn-ea"/>
                <a:cs typeface="+mn-cs"/>
              </a:rPr>
              <a:t>14. Your Luck</a:t>
            </a:r>
          </a:p>
          <a:p>
            <a:r>
              <a:rPr lang="en-US" sz="900" b="0" i="0" u="none" strike="noStrike" kern="1200" dirty="0">
                <a:solidFill>
                  <a:schemeClr val="tx1"/>
                </a:solidFill>
                <a:effectLst/>
                <a:latin typeface="+mn-lt"/>
                <a:ea typeface="+mn-ea"/>
                <a:cs typeface="+mn-cs"/>
              </a:rPr>
              <a:t>There’s nothing wrong with occasionally throwing a couple dollars down on the lottery wanting to win one. Someone has to win, and it very well may be you. But you’re not waiting for this pivotal moment to occur in your life before finally taking action. Why would you wait for some imaginary (and highly unlikely) windfall before giving life your all?</a:t>
            </a:r>
          </a:p>
          <a:p>
            <a:r>
              <a:rPr lang="en-US" sz="900" b="0" i="0" u="none" strike="noStrike" kern="1200" dirty="0">
                <a:solidFill>
                  <a:schemeClr val="tx1"/>
                </a:solidFill>
                <a:effectLst/>
                <a:latin typeface="+mn-lt"/>
                <a:ea typeface="+mn-ea"/>
                <a:cs typeface="+mn-cs"/>
              </a:rPr>
              <a:t>While it’s okay to play the lottery, don’t put all your chips into that. Don’t depend on the lottery, or some other unlikely external factor to come swoop you away from your life – work with what you have.</a:t>
            </a:r>
          </a:p>
          <a:p>
            <a:r>
              <a:rPr lang="en-US" sz="900" b="0" i="0" u="none" strike="noStrike" kern="1200" dirty="0">
                <a:solidFill>
                  <a:schemeClr val="tx1"/>
                </a:solidFill>
                <a:effectLst/>
                <a:latin typeface="+mn-lt"/>
                <a:ea typeface="+mn-ea"/>
                <a:cs typeface="+mn-cs"/>
              </a:rPr>
              <a:t>By pursuing your dreams and goals, you won’t have to worry about the lottery; you’ll feel like you already won.</a:t>
            </a:r>
          </a:p>
          <a:p>
            <a:r>
              <a:rPr lang="en-US" sz="900" b="0" i="0" u="none" strike="noStrike" kern="1200" dirty="0">
                <a:solidFill>
                  <a:schemeClr val="tx1"/>
                </a:solidFill>
                <a:effectLst/>
                <a:latin typeface="+mn-lt"/>
                <a:ea typeface="+mn-ea"/>
                <a:cs typeface="+mn-cs"/>
              </a:rPr>
              <a:t>This article may help you understand more about this: </a:t>
            </a:r>
            <a:r>
              <a:rPr lang="en-US" sz="900" b="0" i="0" u="sng" strike="noStrike" kern="1200" dirty="0">
                <a:solidFill>
                  <a:schemeClr val="tx1"/>
                </a:solidFill>
                <a:effectLst/>
                <a:latin typeface="+mn-lt"/>
                <a:ea typeface="+mn-ea"/>
                <a:cs typeface="+mn-cs"/>
                <a:hlinkClick r:id="rId7"/>
              </a:rPr>
              <a:t>Why Do I Have Bad Luck? 2 Simple Things to Change Your Destiny</a:t>
            </a:r>
            <a:endParaRPr lang="en-US" sz="900" b="0" i="0" u="none" strike="noStrike" kern="1200" dirty="0">
              <a:solidFill>
                <a:schemeClr val="tx1"/>
              </a:solidFill>
              <a:effectLst/>
              <a:latin typeface="+mn-lt"/>
              <a:ea typeface="+mn-ea"/>
              <a:cs typeface="+mn-cs"/>
            </a:endParaRPr>
          </a:p>
          <a:p>
            <a:r>
              <a:rPr lang="en-US" sz="900" b="1" i="0" u="none" strike="noStrike" kern="1200" dirty="0">
                <a:solidFill>
                  <a:schemeClr val="tx1"/>
                </a:solidFill>
                <a:effectLst/>
                <a:latin typeface="+mn-lt"/>
                <a:ea typeface="+mn-ea"/>
                <a:cs typeface="+mn-cs"/>
              </a:rPr>
              <a:t>15. What Can Go Wrong</a:t>
            </a:r>
          </a:p>
          <a:p>
            <a:r>
              <a:rPr lang="en-US" sz="900" b="0" i="0" u="none" strike="noStrike" kern="1200" dirty="0">
                <a:solidFill>
                  <a:schemeClr val="tx1"/>
                </a:solidFill>
                <a:effectLst/>
                <a:latin typeface="+mn-lt"/>
                <a:ea typeface="+mn-ea"/>
                <a:cs typeface="+mn-cs"/>
              </a:rPr>
              <a:t>I’m not going to drive to the store today. I may run out of gas, traffic will be busy, the store’s probably closed or crowded, they won’t have the item I’m looking for or it’ll be too expensive, I’ll forget my wallet, my car will get hit in the parking lot, someone may shoot up the store while I’m there, my car will break down, I’ll lose my key, and my house will get robbed while I’m gone…</a:t>
            </a:r>
          </a:p>
          <a:p>
            <a:r>
              <a:rPr lang="en-US" sz="900" b="0" i="0" u="none" strike="noStrike" kern="1200" dirty="0">
                <a:solidFill>
                  <a:schemeClr val="tx1"/>
                </a:solidFill>
                <a:effectLst/>
                <a:latin typeface="+mn-lt"/>
                <a:ea typeface="+mn-ea"/>
                <a:cs typeface="+mn-cs"/>
              </a:rPr>
              <a:t>Because of these possibilities, I’m going to sit home all day and do nothing instead.</a:t>
            </a:r>
          </a:p>
          <a:p>
            <a:r>
              <a:rPr lang="en-US" sz="900" b="0" i="0" u="none" strike="noStrike" kern="1200" dirty="0">
                <a:solidFill>
                  <a:schemeClr val="tx1"/>
                </a:solidFill>
                <a:effectLst/>
                <a:latin typeface="+mn-lt"/>
                <a:ea typeface="+mn-ea"/>
                <a:cs typeface="+mn-cs"/>
              </a:rPr>
              <a:t>If you don’t start something because you’re scared of all the things that may go wrong, you’re probably better off; because you can’t be successful if you don’t know how to react when faced with adversity.</a:t>
            </a:r>
          </a:p>
          <a:p>
            <a:r>
              <a:rPr lang="en-US" sz="900" b="0" i="0" u="none" strike="noStrike" kern="1200" dirty="0">
                <a:solidFill>
                  <a:schemeClr val="tx1"/>
                </a:solidFill>
                <a:effectLst/>
                <a:latin typeface="+mn-lt"/>
                <a:ea typeface="+mn-ea"/>
                <a:cs typeface="+mn-cs"/>
              </a:rPr>
              <a:t>No matter how well you make your plans, something is going to go wrong.</a:t>
            </a:r>
          </a:p>
          <a:p>
            <a:r>
              <a:rPr lang="en-US" sz="900" b="0" i="0" u="none" strike="noStrike" kern="1200" dirty="0">
                <a:solidFill>
                  <a:schemeClr val="tx1"/>
                </a:solidFill>
                <a:effectLst/>
                <a:latin typeface="+mn-lt"/>
                <a:ea typeface="+mn-ea"/>
                <a:cs typeface="+mn-cs"/>
              </a:rPr>
              <a:t>Stop letting what might go wrong stop you from doing what might go right. Start taking actions and stop procrastinating.</a:t>
            </a:r>
          </a:p>
          <a:p>
            <a:r>
              <a:rPr lang="en-US" sz="900" b="0" i="0" u="none" strike="noStrike" kern="1200" dirty="0">
                <a:solidFill>
                  <a:schemeClr val="tx1"/>
                </a:solidFill>
                <a:effectLst/>
                <a:latin typeface="+mn-lt"/>
                <a:ea typeface="+mn-ea"/>
                <a:cs typeface="+mn-cs"/>
              </a:rPr>
              <a:t>I know that fear is hard to conquer, so you must face it, and this guide can help you: </a:t>
            </a:r>
            <a:r>
              <a:rPr lang="en-US" sz="900" b="0" i="0" u="sng" strike="noStrike" kern="1200" dirty="0">
                <a:solidFill>
                  <a:schemeClr val="tx1"/>
                </a:solidFill>
                <a:effectLst/>
                <a:latin typeface="+mn-lt"/>
                <a:ea typeface="+mn-ea"/>
                <a:cs typeface="+mn-cs"/>
                <a:hlinkClick r:id="rId8"/>
              </a:rPr>
              <a:t>7 Ways to Overcome Your Fear of the Unknown And Get More Out of Life</a:t>
            </a:r>
            <a:endParaRPr lang="en-US" sz="900" b="0" i="0" u="none" strike="noStrike" kern="1200" dirty="0">
              <a:solidFill>
                <a:schemeClr val="tx1"/>
              </a:solidFill>
              <a:effectLst/>
              <a:latin typeface="+mn-lt"/>
              <a:ea typeface="+mn-ea"/>
              <a:cs typeface="+mn-cs"/>
            </a:endParaRPr>
          </a:p>
          <a:p>
            <a:r>
              <a:rPr lang="en-US" sz="900" b="1" i="0" u="none" strike="noStrike" kern="1200" dirty="0">
                <a:solidFill>
                  <a:schemeClr val="tx1"/>
                </a:solidFill>
                <a:effectLst/>
                <a:latin typeface="+mn-lt"/>
                <a:ea typeface="+mn-ea"/>
                <a:cs typeface="+mn-cs"/>
              </a:rPr>
              <a:t>16. Worrying</a:t>
            </a:r>
          </a:p>
          <a:p>
            <a:r>
              <a:rPr lang="en-US" sz="900" b="0" i="0" u="none" strike="noStrike" kern="1200" dirty="0">
                <a:solidFill>
                  <a:schemeClr val="tx1"/>
                </a:solidFill>
                <a:effectLst/>
                <a:latin typeface="+mn-lt"/>
                <a:ea typeface="+mn-ea"/>
                <a:cs typeface="+mn-cs"/>
              </a:rPr>
              <a:t>After a while, your worries start to pile up to the point that you begin to even worry about worrying. Once you’re stuck in this cycle, it’s very difficult to get out.</a:t>
            </a:r>
          </a:p>
          <a:p>
            <a:r>
              <a:rPr lang="en-US" sz="900" b="0" i="0" u="none" strike="noStrike" kern="1200" dirty="0">
                <a:solidFill>
                  <a:schemeClr val="tx1"/>
                </a:solidFill>
                <a:effectLst/>
                <a:latin typeface="+mn-lt"/>
                <a:ea typeface="+mn-ea"/>
                <a:cs typeface="+mn-cs"/>
              </a:rPr>
              <a:t>Although you’re better off not doing it, there’s nothing wrong with worrying – worrying about worrying is a good sign you need to stop and take a minute.</a:t>
            </a:r>
          </a:p>
          <a:p>
            <a:r>
              <a:rPr lang="en-US" sz="900" b="0" i="0" u="none" strike="noStrike" kern="1200" dirty="0">
                <a:solidFill>
                  <a:schemeClr val="tx1"/>
                </a:solidFill>
                <a:effectLst/>
                <a:latin typeface="+mn-lt"/>
                <a:ea typeface="+mn-ea"/>
                <a:cs typeface="+mn-cs"/>
              </a:rPr>
              <a:t>If you ever find yourself in this position, the first thing you need to remember is to breathe.</a:t>
            </a:r>
          </a:p>
          <a:p>
            <a:r>
              <a:rPr lang="en-US" sz="900" b="0" i="0" u="none" strike="noStrike" kern="1200" dirty="0">
                <a:solidFill>
                  <a:schemeClr val="tx1"/>
                </a:solidFill>
                <a:effectLst/>
                <a:latin typeface="+mn-lt"/>
                <a:ea typeface="+mn-ea"/>
                <a:cs typeface="+mn-cs"/>
              </a:rPr>
              <a:t>Now stop getting frustrated with yourself. </a:t>
            </a:r>
          </a:p>
          <a:p>
            <a:r>
              <a:rPr lang="en-US" sz="900" b="0" i="0" u="none" strike="noStrike" kern="1200" dirty="0">
                <a:solidFill>
                  <a:schemeClr val="tx1"/>
                </a:solidFill>
                <a:effectLst/>
                <a:latin typeface="+mn-lt"/>
                <a:ea typeface="+mn-ea"/>
                <a:cs typeface="+mn-cs"/>
              </a:rPr>
              <a:t>If life is too short to worry about death, it’s certainly too short to beat yourself up over being human and having a natural reaction.</a:t>
            </a:r>
          </a:p>
          <a:p>
            <a:r>
              <a:rPr lang="en-US" sz="900" b="1" i="0" u="none" strike="noStrike" kern="1200" dirty="0">
                <a:solidFill>
                  <a:schemeClr val="tx1"/>
                </a:solidFill>
                <a:effectLst/>
                <a:latin typeface="+mn-lt"/>
                <a:ea typeface="+mn-ea"/>
                <a:cs typeface="+mn-cs"/>
              </a:rPr>
              <a:t>17. The Price Tag</a:t>
            </a:r>
          </a:p>
          <a:p>
            <a:r>
              <a:rPr lang="en-US" sz="900" b="0" i="0" u="none" strike="noStrike" kern="1200" dirty="0">
                <a:solidFill>
                  <a:schemeClr val="tx1"/>
                </a:solidFill>
                <a:effectLst/>
                <a:latin typeface="+mn-lt"/>
                <a:ea typeface="+mn-ea"/>
                <a:cs typeface="+mn-cs"/>
              </a:rPr>
              <a:t>Price isn’t everything. Worry about the quality and value of the product you’re getting. McDonald’s dollar menu won’t cut it when you’re in the mood for a good steak.</a:t>
            </a:r>
          </a:p>
          <a:p>
            <a:r>
              <a:rPr lang="en-US" sz="900" b="0" i="0" u="none" strike="noStrike" kern="1200" dirty="0">
                <a:solidFill>
                  <a:schemeClr val="tx1"/>
                </a:solidFill>
                <a:effectLst/>
                <a:latin typeface="+mn-lt"/>
                <a:ea typeface="+mn-ea"/>
                <a:cs typeface="+mn-cs"/>
              </a:rPr>
              <a:t>I hate to sound bourgeois, but quality is an important aspect in life.</a:t>
            </a:r>
          </a:p>
          <a:p>
            <a:r>
              <a:rPr lang="en-US" sz="900" b="0" i="0" u="none" strike="noStrike" kern="1200" dirty="0">
                <a:solidFill>
                  <a:schemeClr val="tx1"/>
                </a:solidFill>
                <a:effectLst/>
                <a:latin typeface="+mn-lt"/>
                <a:ea typeface="+mn-ea"/>
                <a:cs typeface="+mn-cs"/>
              </a:rPr>
              <a:t>If you want a really nice jacket, work hard, sell a few things, and save up the money to buy the one you really want instead of settling for a product you’re not happy with simply because it’s cheaper.</a:t>
            </a:r>
          </a:p>
          <a:p>
            <a:r>
              <a:rPr lang="en-US" sz="900" b="1" i="0" u="none" strike="noStrike" kern="1200" dirty="0">
                <a:solidFill>
                  <a:schemeClr val="tx1"/>
                </a:solidFill>
                <a:effectLst/>
                <a:latin typeface="+mn-lt"/>
                <a:ea typeface="+mn-ea"/>
                <a:cs typeface="+mn-cs"/>
              </a:rPr>
              <a:t>18. The Small Stuff</a:t>
            </a:r>
          </a:p>
          <a:p>
            <a:r>
              <a:rPr lang="en-US" sz="900" b="0" i="0" u="none" strike="noStrike" kern="1200" dirty="0">
                <a:solidFill>
                  <a:schemeClr val="tx1"/>
                </a:solidFill>
                <a:effectLst/>
                <a:latin typeface="+mn-lt"/>
                <a:ea typeface="+mn-ea"/>
                <a:cs typeface="+mn-cs"/>
              </a:rPr>
              <a:t>Don’t sweat the small stuff. Little things go wrong every day in our lives.</a:t>
            </a:r>
          </a:p>
          <a:p>
            <a:r>
              <a:rPr lang="en-US" sz="900" b="0" i="0" u="none" strike="noStrike" kern="1200" dirty="0">
                <a:solidFill>
                  <a:schemeClr val="tx1"/>
                </a:solidFill>
                <a:effectLst/>
                <a:latin typeface="+mn-lt"/>
                <a:ea typeface="+mn-ea"/>
                <a:cs typeface="+mn-cs"/>
              </a:rPr>
              <a:t>You woke up late, a dollar short for your lunch, got splashed by a car walking through the parking lot, tripped going up the stairs, and your zipper was down for a really important meeting…</a:t>
            </a:r>
          </a:p>
          <a:p>
            <a:r>
              <a:rPr lang="en-US" sz="900" b="0" i="0" u="none" strike="noStrike" kern="1200" dirty="0">
                <a:solidFill>
                  <a:schemeClr val="tx1"/>
                </a:solidFill>
                <a:effectLst/>
                <a:latin typeface="+mn-lt"/>
                <a:ea typeface="+mn-ea"/>
                <a:cs typeface="+mn-cs"/>
              </a:rPr>
              <a:t>If you consider that a bad day, you’re archiving your life the wrong way.</a:t>
            </a:r>
          </a:p>
          <a:p>
            <a:r>
              <a:rPr lang="en-US" sz="900" b="0" i="0" u="none" strike="noStrike" kern="1200" dirty="0">
                <a:solidFill>
                  <a:schemeClr val="tx1"/>
                </a:solidFill>
                <a:effectLst/>
                <a:latin typeface="+mn-lt"/>
                <a:ea typeface="+mn-ea"/>
                <a:cs typeface="+mn-cs"/>
              </a:rPr>
              <a:t>Instead of getting frustrated by the little things, </a:t>
            </a:r>
            <a:r>
              <a:rPr lang="en-US" sz="900" b="0" i="0" u="sng" strike="noStrike" kern="1200" dirty="0">
                <a:solidFill>
                  <a:schemeClr val="tx1"/>
                </a:solidFill>
                <a:effectLst/>
                <a:latin typeface="+mn-lt"/>
                <a:ea typeface="+mn-ea"/>
                <a:cs typeface="+mn-cs"/>
                <a:hlinkClick r:id="rId9"/>
              </a:rPr>
              <a:t>focus on all the positives</a:t>
            </a:r>
            <a:r>
              <a:rPr lang="en-US" sz="900" b="0" i="0" u="none" strike="noStrike" kern="1200" dirty="0">
                <a:solidFill>
                  <a:schemeClr val="tx1"/>
                </a:solidFill>
                <a:effectLst/>
                <a:latin typeface="+mn-lt"/>
                <a:ea typeface="+mn-ea"/>
                <a:cs typeface="+mn-cs"/>
              </a:rPr>
              <a:t>. The sunset, cloud formations, the smell of the trees and flowers around you, food, drinks, love, passion – there are entirely too many great things happening on a day to day basis to worry about the little annoyances in life.</a:t>
            </a:r>
          </a:p>
          <a:p>
            <a:r>
              <a:rPr lang="en-US" sz="900" b="1" i="0" u="none" strike="noStrike" kern="1200" dirty="0">
                <a:solidFill>
                  <a:schemeClr val="tx1"/>
                </a:solidFill>
                <a:effectLst/>
                <a:latin typeface="+mn-lt"/>
                <a:ea typeface="+mn-ea"/>
                <a:cs typeface="+mn-cs"/>
              </a:rPr>
              <a:t>19. Anything Else Outside Your Control</a:t>
            </a:r>
          </a:p>
          <a:p>
            <a:r>
              <a:rPr lang="en-US" sz="900" b="0" i="0" u="none" strike="noStrike" kern="1200" dirty="0">
                <a:solidFill>
                  <a:schemeClr val="tx1"/>
                </a:solidFill>
                <a:effectLst/>
                <a:latin typeface="+mn-lt"/>
                <a:ea typeface="+mn-ea"/>
                <a:cs typeface="+mn-cs"/>
              </a:rPr>
              <a:t>A friend of mine’s mantra when life gets too stressful is, “this too shall pass.” I mix it up between “this is only temporary.” The general idea is to stop yourself from getting annoyed about that which is outside your control.</a:t>
            </a:r>
          </a:p>
          <a:p>
            <a:r>
              <a:rPr lang="en-US" sz="900" b="0" i="0" u="none" strike="noStrike" kern="1200" dirty="0">
                <a:solidFill>
                  <a:schemeClr val="tx1"/>
                </a:solidFill>
                <a:effectLst/>
                <a:latin typeface="+mn-lt"/>
                <a:ea typeface="+mn-ea"/>
                <a:cs typeface="+mn-cs"/>
              </a:rPr>
              <a:t>I can’t control the weather, the gas prices, the traffic or natural disasters. But I can control my own attitude and perception on these things.</a:t>
            </a:r>
          </a:p>
          <a:p>
            <a:r>
              <a:rPr lang="en-US" sz="900" b="0" i="0" u="none" strike="noStrike" kern="1200" dirty="0">
                <a:solidFill>
                  <a:schemeClr val="tx1"/>
                </a:solidFill>
                <a:effectLst/>
                <a:latin typeface="+mn-lt"/>
                <a:ea typeface="+mn-ea"/>
                <a:cs typeface="+mn-cs"/>
              </a:rPr>
              <a:t>The easiest way to reduce stress is to stop thinking about all the stuff you can’t control so you can focus on whatever task is at hand – whether it’s good or bad, focusing on your present is the easiest way to either resolve or enjoy what’s happening to you.</a:t>
            </a:r>
          </a:p>
          <a:p>
            <a:r>
              <a:rPr lang="en-US" sz="900" b="1" i="0" u="none" strike="noStrike" kern="1200" dirty="0">
                <a:solidFill>
                  <a:schemeClr val="tx1"/>
                </a:solidFill>
                <a:effectLst/>
                <a:latin typeface="+mn-lt"/>
                <a:ea typeface="+mn-ea"/>
                <a:cs typeface="+mn-cs"/>
              </a:rPr>
              <a:t>20. Being Perfect</a:t>
            </a:r>
          </a:p>
          <a:p>
            <a:r>
              <a:rPr lang="en-US" sz="900" b="0" i="0" u="none" strike="noStrike" kern="1200" dirty="0">
                <a:solidFill>
                  <a:schemeClr val="tx1"/>
                </a:solidFill>
                <a:effectLst/>
                <a:latin typeface="+mn-lt"/>
                <a:ea typeface="+mn-ea"/>
                <a:cs typeface="+mn-cs"/>
              </a:rPr>
              <a:t>At the end of the day, you need to accept yourself for your own faults. Life’s too short to dwell on anything for too long unless it makes you feel happy and fulfilled.</a:t>
            </a:r>
          </a:p>
          <a:p>
            <a:r>
              <a:rPr lang="en-US" sz="900" b="0" i="0" u="none" strike="noStrike" kern="1200" dirty="0">
                <a:solidFill>
                  <a:schemeClr val="tx1"/>
                </a:solidFill>
                <a:effectLst/>
                <a:latin typeface="+mn-lt"/>
                <a:ea typeface="+mn-ea"/>
                <a:cs typeface="+mn-cs"/>
              </a:rPr>
              <a:t>Sure, you’ll make mistakes along the way, but that’s part of the fun.</a:t>
            </a:r>
          </a:p>
          <a:p>
            <a:r>
              <a:rPr lang="en-US" sz="900" b="0" i="0" u="none" strike="noStrike" kern="1200" dirty="0">
                <a:solidFill>
                  <a:schemeClr val="tx1"/>
                </a:solidFill>
                <a:effectLst/>
                <a:latin typeface="+mn-lt"/>
                <a:ea typeface="+mn-ea"/>
                <a:cs typeface="+mn-cs"/>
              </a:rPr>
              <a:t>Stop wasting your time trying to be faultless. Test your own boundaries, and you’ll begin to enjoy life so much more.</a:t>
            </a:r>
          </a:p>
          <a:p>
            <a:r>
              <a:rPr lang="en-US" sz="900" b="0" i="0" u="none" strike="noStrike" kern="1200" dirty="0">
                <a:solidFill>
                  <a:schemeClr val="tx1"/>
                </a:solidFill>
                <a:effectLst/>
                <a:latin typeface="+mn-lt"/>
                <a:ea typeface="+mn-ea"/>
                <a:cs typeface="+mn-cs"/>
              </a:rPr>
              <a:t>If you think you’re prone to having a perfectionist mindset, this article may help you: </a:t>
            </a:r>
            <a:r>
              <a:rPr lang="en-US" sz="900" b="0" i="0" u="sng" strike="noStrike" kern="1200" dirty="0">
                <a:solidFill>
                  <a:schemeClr val="tx1"/>
                </a:solidFill>
                <a:effectLst/>
                <a:latin typeface="+mn-lt"/>
                <a:ea typeface="+mn-ea"/>
                <a:cs typeface="+mn-cs"/>
                <a:hlinkClick r:id="rId10"/>
              </a:rPr>
              <a:t>How Perfectionism Secretly Screws You Up (And How to Change Your Perfectionist Mindset)</a:t>
            </a:r>
            <a:endParaRPr lang="en-US" sz="900" b="0" i="0" u="none" strike="noStrike" kern="1200" dirty="0">
              <a:solidFill>
                <a:schemeClr val="tx1"/>
              </a:solidFill>
              <a:effectLst/>
              <a:latin typeface="+mn-lt"/>
              <a:ea typeface="+mn-ea"/>
              <a:cs typeface="+mn-cs"/>
            </a:endParaRPr>
          </a:p>
          <a:p>
            <a:endParaRPr lang="en-US" sz="900" b="0" i="0" u="none" strike="noStrike"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6BB4D7B8-A9BF-E842-957E-0B8E40E49579}" type="slidenum">
              <a:rPr lang="en-US" smtClean="0"/>
              <a:t>7</a:t>
            </a:fld>
            <a:endParaRPr lang="en-US"/>
          </a:p>
        </p:txBody>
      </p:sp>
    </p:spTree>
    <p:extLst>
      <p:ext uri="{BB962C8B-B14F-4D97-AF65-F5344CB8AC3E}">
        <p14:creationId xmlns:p14="http://schemas.microsoft.com/office/powerpoint/2010/main" val="1467034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4D7B8-A9BF-E842-957E-0B8E40E49579}" type="slidenum">
              <a:rPr lang="en-US" smtClean="0"/>
              <a:t>8</a:t>
            </a:fld>
            <a:endParaRPr lang="en-US"/>
          </a:p>
        </p:txBody>
      </p:sp>
    </p:spTree>
    <p:extLst>
      <p:ext uri="{BB962C8B-B14F-4D97-AF65-F5344CB8AC3E}">
        <p14:creationId xmlns:p14="http://schemas.microsoft.com/office/powerpoint/2010/main" val="3284718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B4D7B8-A9BF-E842-957E-0B8E40E49579}" type="slidenum">
              <a:rPr lang="en-US" smtClean="0"/>
              <a:t>9</a:t>
            </a:fld>
            <a:endParaRPr lang="en-US"/>
          </a:p>
        </p:txBody>
      </p:sp>
    </p:spTree>
    <p:extLst>
      <p:ext uri="{BB962C8B-B14F-4D97-AF65-F5344CB8AC3E}">
        <p14:creationId xmlns:p14="http://schemas.microsoft.com/office/powerpoint/2010/main" val="17960012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61EDF4C-E027-1447-935A-0BAAF1C86775}" type="datetimeFigureOut">
              <a:rPr lang="en-US" smtClean="0"/>
              <a:t>10/30/19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1BA81-B96E-8349-AFB1-63273CFE7C7C}" type="slidenum">
              <a:rPr lang="en-US" smtClean="0"/>
              <a:t>‹#›</a:t>
            </a:fld>
            <a:endParaRPr lang="en-US"/>
          </a:p>
        </p:txBody>
      </p:sp>
    </p:spTree>
    <p:extLst>
      <p:ext uri="{BB962C8B-B14F-4D97-AF65-F5344CB8AC3E}">
        <p14:creationId xmlns:p14="http://schemas.microsoft.com/office/powerpoint/2010/main" val="3241365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1EDF4C-E027-1447-935A-0BAAF1C86775}" type="datetimeFigureOut">
              <a:rPr lang="en-US" smtClean="0"/>
              <a:t>10/30/19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1BA81-B96E-8349-AFB1-63273CFE7C7C}" type="slidenum">
              <a:rPr lang="en-US" smtClean="0"/>
              <a:t>‹#›</a:t>
            </a:fld>
            <a:endParaRPr lang="en-US"/>
          </a:p>
        </p:txBody>
      </p:sp>
    </p:spTree>
    <p:extLst>
      <p:ext uri="{BB962C8B-B14F-4D97-AF65-F5344CB8AC3E}">
        <p14:creationId xmlns:p14="http://schemas.microsoft.com/office/powerpoint/2010/main" val="3441380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1EDF4C-E027-1447-935A-0BAAF1C86775}" type="datetimeFigureOut">
              <a:rPr lang="en-US" smtClean="0"/>
              <a:t>10/30/19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1BA81-B96E-8349-AFB1-63273CFE7C7C}" type="slidenum">
              <a:rPr lang="en-US" smtClean="0"/>
              <a:t>‹#›</a:t>
            </a:fld>
            <a:endParaRPr lang="en-US"/>
          </a:p>
        </p:txBody>
      </p:sp>
    </p:spTree>
    <p:extLst>
      <p:ext uri="{BB962C8B-B14F-4D97-AF65-F5344CB8AC3E}">
        <p14:creationId xmlns:p14="http://schemas.microsoft.com/office/powerpoint/2010/main" val="1422755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61EDF4C-E027-1447-935A-0BAAF1C86775}" type="datetimeFigureOut">
              <a:rPr lang="en-US" smtClean="0"/>
              <a:t>10/30/19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1BA81-B96E-8349-AFB1-63273CFE7C7C}" type="slidenum">
              <a:rPr lang="en-US" smtClean="0"/>
              <a:t>‹#›</a:t>
            </a:fld>
            <a:endParaRPr lang="en-US"/>
          </a:p>
        </p:txBody>
      </p:sp>
    </p:spTree>
    <p:extLst>
      <p:ext uri="{BB962C8B-B14F-4D97-AF65-F5344CB8AC3E}">
        <p14:creationId xmlns:p14="http://schemas.microsoft.com/office/powerpoint/2010/main" val="3300957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61EDF4C-E027-1447-935A-0BAAF1C86775}" type="datetimeFigureOut">
              <a:rPr lang="en-US" smtClean="0"/>
              <a:t>10/30/19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81BA81-B96E-8349-AFB1-63273CFE7C7C}" type="slidenum">
              <a:rPr lang="en-US" smtClean="0"/>
              <a:t>‹#›</a:t>
            </a:fld>
            <a:endParaRPr lang="en-US"/>
          </a:p>
        </p:txBody>
      </p:sp>
    </p:spTree>
    <p:extLst>
      <p:ext uri="{BB962C8B-B14F-4D97-AF65-F5344CB8AC3E}">
        <p14:creationId xmlns:p14="http://schemas.microsoft.com/office/powerpoint/2010/main" val="241225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61EDF4C-E027-1447-935A-0BAAF1C86775}" type="datetimeFigureOut">
              <a:rPr lang="en-US" smtClean="0"/>
              <a:t>10/30/19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81BA81-B96E-8349-AFB1-63273CFE7C7C}" type="slidenum">
              <a:rPr lang="en-US" smtClean="0"/>
              <a:t>‹#›</a:t>
            </a:fld>
            <a:endParaRPr lang="en-US"/>
          </a:p>
        </p:txBody>
      </p:sp>
    </p:spTree>
    <p:extLst>
      <p:ext uri="{BB962C8B-B14F-4D97-AF65-F5344CB8AC3E}">
        <p14:creationId xmlns:p14="http://schemas.microsoft.com/office/powerpoint/2010/main" val="171887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61EDF4C-E027-1447-935A-0BAAF1C86775}" type="datetimeFigureOut">
              <a:rPr lang="en-US" smtClean="0"/>
              <a:t>10/30/19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81BA81-B96E-8349-AFB1-63273CFE7C7C}" type="slidenum">
              <a:rPr lang="en-US" smtClean="0"/>
              <a:t>‹#›</a:t>
            </a:fld>
            <a:endParaRPr lang="en-US"/>
          </a:p>
        </p:txBody>
      </p:sp>
    </p:spTree>
    <p:extLst>
      <p:ext uri="{BB962C8B-B14F-4D97-AF65-F5344CB8AC3E}">
        <p14:creationId xmlns:p14="http://schemas.microsoft.com/office/powerpoint/2010/main" val="8467462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61EDF4C-E027-1447-935A-0BAAF1C86775}" type="datetimeFigureOut">
              <a:rPr lang="en-US" smtClean="0"/>
              <a:t>10/30/19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81BA81-B96E-8349-AFB1-63273CFE7C7C}" type="slidenum">
              <a:rPr lang="en-US" smtClean="0"/>
              <a:t>‹#›</a:t>
            </a:fld>
            <a:endParaRPr lang="en-US"/>
          </a:p>
        </p:txBody>
      </p:sp>
    </p:spTree>
    <p:extLst>
      <p:ext uri="{BB962C8B-B14F-4D97-AF65-F5344CB8AC3E}">
        <p14:creationId xmlns:p14="http://schemas.microsoft.com/office/powerpoint/2010/main" val="2860710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1EDF4C-E027-1447-935A-0BAAF1C86775}" type="datetimeFigureOut">
              <a:rPr lang="en-US" smtClean="0"/>
              <a:t>10/30/19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81BA81-B96E-8349-AFB1-63273CFE7C7C}" type="slidenum">
              <a:rPr lang="en-US" smtClean="0"/>
              <a:t>‹#›</a:t>
            </a:fld>
            <a:endParaRPr lang="en-US"/>
          </a:p>
        </p:txBody>
      </p:sp>
    </p:spTree>
    <p:extLst>
      <p:ext uri="{BB962C8B-B14F-4D97-AF65-F5344CB8AC3E}">
        <p14:creationId xmlns:p14="http://schemas.microsoft.com/office/powerpoint/2010/main" val="36017998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61EDF4C-E027-1447-935A-0BAAF1C86775}" type="datetimeFigureOut">
              <a:rPr lang="en-US" smtClean="0"/>
              <a:t>10/30/19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81BA81-B96E-8349-AFB1-63273CFE7C7C}" type="slidenum">
              <a:rPr lang="en-US" smtClean="0"/>
              <a:t>‹#›</a:t>
            </a:fld>
            <a:endParaRPr lang="en-US"/>
          </a:p>
        </p:txBody>
      </p:sp>
    </p:spTree>
    <p:extLst>
      <p:ext uri="{BB962C8B-B14F-4D97-AF65-F5344CB8AC3E}">
        <p14:creationId xmlns:p14="http://schemas.microsoft.com/office/powerpoint/2010/main" val="5351551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D61EDF4C-E027-1447-935A-0BAAF1C86775}" type="datetimeFigureOut">
              <a:rPr lang="en-US" smtClean="0"/>
              <a:t>10/30/19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81BA81-B96E-8349-AFB1-63273CFE7C7C}" type="slidenum">
              <a:rPr lang="en-US" smtClean="0"/>
              <a:t>‹#›</a:t>
            </a:fld>
            <a:endParaRPr lang="en-US"/>
          </a:p>
        </p:txBody>
      </p:sp>
    </p:spTree>
    <p:extLst>
      <p:ext uri="{BB962C8B-B14F-4D97-AF65-F5344CB8AC3E}">
        <p14:creationId xmlns:p14="http://schemas.microsoft.com/office/powerpoint/2010/main" val="2301127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D61EDF4C-E027-1447-935A-0BAAF1C86775}" type="datetimeFigureOut">
              <a:rPr lang="en-US" smtClean="0"/>
              <a:t>10/30/19</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0F81BA81-B96E-8349-AFB1-63273CFE7C7C}" type="slidenum">
              <a:rPr lang="en-US" smtClean="0"/>
              <a:t>‹#›</a:t>
            </a:fld>
            <a:endParaRPr lang="en-US"/>
          </a:p>
        </p:txBody>
      </p:sp>
    </p:spTree>
    <p:extLst>
      <p:ext uri="{BB962C8B-B14F-4D97-AF65-F5344CB8AC3E}">
        <p14:creationId xmlns:p14="http://schemas.microsoft.com/office/powerpoint/2010/main" val="704266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8277BDB-0359-FB42-893F-900DF69D8D8C}"/>
              </a:ext>
            </a:extLst>
          </p:cNvPr>
          <p:cNvPicPr>
            <a:picLocks noChangeAspect="1"/>
          </p:cNvPicPr>
          <p:nvPr/>
        </p:nvPicPr>
        <p:blipFill>
          <a:blip r:embed="rId3"/>
          <a:stretch>
            <a:fillRect/>
          </a:stretch>
        </p:blipFill>
        <p:spPr>
          <a:xfrm>
            <a:off x="0" y="0"/>
            <a:ext cx="9144000" cy="5143500"/>
          </a:xfrm>
          <a:prstGeom prst="rect">
            <a:avLst/>
          </a:prstGeom>
        </p:spPr>
      </p:pic>
    </p:spTree>
    <p:extLst>
      <p:ext uri="{BB962C8B-B14F-4D97-AF65-F5344CB8AC3E}">
        <p14:creationId xmlns:p14="http://schemas.microsoft.com/office/powerpoint/2010/main" val="2527778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A4FBB36-4FD6-B44E-97F1-C93FD0F68ED1}"/>
              </a:ext>
            </a:extLst>
          </p:cNvPr>
          <p:cNvSpPr txBox="1"/>
          <p:nvPr/>
        </p:nvSpPr>
        <p:spPr>
          <a:xfrm>
            <a:off x="304800" y="590550"/>
            <a:ext cx="8686800" cy="3724096"/>
          </a:xfrm>
          <a:prstGeom prst="rect">
            <a:avLst/>
          </a:prstGeom>
          <a:noFill/>
        </p:spPr>
        <p:txBody>
          <a:bodyPr wrap="square" rtlCol="0">
            <a:spAutoFit/>
          </a:bodyPr>
          <a:lstStyle/>
          <a:p>
            <a:r>
              <a:rPr lang="en-US" sz="3600" b="1" dirty="0">
                <a:solidFill>
                  <a:schemeClr val="bg1"/>
                </a:solidFill>
                <a:latin typeface="Avenir Next Demi Bold" panose="020B0503020202020204" pitchFamily="34" charset="0"/>
              </a:rPr>
              <a:t>And do not set your heart on what you will eat or drink; do not worry about it. For the pagan world runs after all such things, and your Father knows that you need them. But seek his kingdom, and these things will be given to you as well.</a:t>
            </a:r>
          </a:p>
          <a:p>
            <a:r>
              <a:rPr lang="en-US" b="1" dirty="0">
                <a:solidFill>
                  <a:schemeClr val="bg1"/>
                </a:solidFill>
                <a:latin typeface="Avenir Next Demi Bold" panose="020B0503020202020204" pitchFamily="34" charset="0"/>
              </a:rPr>
              <a:t> 									</a:t>
            </a:r>
            <a:r>
              <a:rPr lang="en-US" sz="2000" b="1" dirty="0">
                <a:solidFill>
                  <a:schemeClr val="bg1"/>
                </a:solidFill>
                <a:latin typeface="Avenir Next Demi Bold" panose="020B0503020202020204" pitchFamily="34" charset="0"/>
                <a:cs typeface="Arial" panose="020B0604020202020204" pitchFamily="34" charset="0"/>
              </a:rPr>
              <a:t>Luke 12:29-31 </a:t>
            </a:r>
            <a:r>
              <a:rPr lang="en-US" sz="1200" b="1" dirty="0">
                <a:solidFill>
                  <a:schemeClr val="bg1"/>
                </a:solidFill>
                <a:latin typeface="Avenir Next Demi Bold" panose="020B0503020202020204" pitchFamily="34" charset="0"/>
                <a:cs typeface="Arial" panose="020B0604020202020204" pitchFamily="34" charset="0"/>
              </a:rPr>
              <a:t>NIV</a:t>
            </a:r>
          </a:p>
        </p:txBody>
      </p:sp>
    </p:spTree>
    <p:extLst>
      <p:ext uri="{BB962C8B-B14F-4D97-AF65-F5344CB8AC3E}">
        <p14:creationId xmlns:p14="http://schemas.microsoft.com/office/powerpoint/2010/main" val="7151953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A3532B-B1DC-2143-A51E-993B6BC2F216}"/>
              </a:ext>
            </a:extLst>
          </p:cNvPr>
          <p:cNvSpPr txBox="1"/>
          <p:nvPr/>
        </p:nvSpPr>
        <p:spPr>
          <a:xfrm>
            <a:off x="0" y="2114550"/>
            <a:ext cx="9144000" cy="707886"/>
          </a:xfrm>
          <a:prstGeom prst="rect">
            <a:avLst/>
          </a:prstGeom>
          <a:noFill/>
        </p:spPr>
        <p:txBody>
          <a:bodyPr wrap="square" rtlCol="0">
            <a:spAutoFit/>
          </a:bodyPr>
          <a:lstStyle/>
          <a:p>
            <a:pPr algn="ctr"/>
            <a:r>
              <a:rPr lang="en-US" sz="4000" b="1" dirty="0">
                <a:solidFill>
                  <a:schemeClr val="bg1"/>
                </a:solidFill>
                <a:latin typeface="Avenir Next Demi Bold" panose="020B0503020202020204" pitchFamily="34" charset="0"/>
                <a:cs typeface="Arial" panose="020B0604020202020204" pitchFamily="34" charset="0"/>
              </a:rPr>
              <a:t>Our faith tells of Heaven to come.</a:t>
            </a:r>
          </a:p>
        </p:txBody>
      </p:sp>
    </p:spTree>
    <p:extLst>
      <p:ext uri="{BB962C8B-B14F-4D97-AF65-F5344CB8AC3E}">
        <p14:creationId xmlns:p14="http://schemas.microsoft.com/office/powerpoint/2010/main" val="1757440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A8277BDB-0359-FB42-893F-900DF69D8D8C}"/>
              </a:ext>
            </a:extLst>
          </p:cNvPr>
          <p:cNvPicPr>
            <a:picLocks noChangeAspect="1"/>
          </p:cNvPicPr>
          <p:nvPr/>
        </p:nvPicPr>
        <p:blipFill>
          <a:blip r:embed="rId3"/>
          <a:stretch>
            <a:fillRect/>
          </a:stretch>
        </p:blipFill>
        <p:spPr>
          <a:xfrm>
            <a:off x="0" y="0"/>
            <a:ext cx="9144000" cy="5143500"/>
          </a:xfrm>
          <a:prstGeom prst="rect">
            <a:avLst/>
          </a:prstGeom>
        </p:spPr>
      </p:pic>
    </p:spTree>
    <p:extLst>
      <p:ext uri="{BB962C8B-B14F-4D97-AF65-F5344CB8AC3E}">
        <p14:creationId xmlns:p14="http://schemas.microsoft.com/office/powerpoint/2010/main" val="984594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A4FBB36-4FD6-B44E-97F1-C93FD0F68ED1}"/>
              </a:ext>
            </a:extLst>
          </p:cNvPr>
          <p:cNvSpPr txBox="1"/>
          <p:nvPr/>
        </p:nvSpPr>
        <p:spPr>
          <a:xfrm>
            <a:off x="685800" y="742950"/>
            <a:ext cx="8025203" cy="3970318"/>
          </a:xfrm>
          <a:prstGeom prst="rect">
            <a:avLst/>
          </a:prstGeom>
          <a:noFill/>
        </p:spPr>
        <p:txBody>
          <a:bodyPr wrap="square" rtlCol="0">
            <a:spAutoFit/>
          </a:bodyPr>
          <a:lstStyle/>
          <a:p>
            <a:r>
              <a:rPr lang="en-US" sz="3600" b="1" dirty="0">
                <a:solidFill>
                  <a:schemeClr val="bg1"/>
                </a:solidFill>
                <a:latin typeface="Avenir Next Demi Bold" panose="020B0503020202020204" pitchFamily="34" charset="0"/>
              </a:rPr>
              <a:t>Then Jesus said to his disciples: “Therefore I tell you, do not worry about your life, what you will eat; or about your body, what you will wear. For life is more than food, and the body more than clothes.</a:t>
            </a:r>
          </a:p>
          <a:p>
            <a:r>
              <a:rPr lang="en-US" sz="3600" b="1" dirty="0">
                <a:solidFill>
                  <a:schemeClr val="bg1"/>
                </a:solidFill>
                <a:latin typeface="Avenir Next Demi Bold" panose="020B0503020202020204" pitchFamily="34" charset="0"/>
                <a:cs typeface="Arial" panose="020B0604020202020204" pitchFamily="34" charset="0"/>
              </a:rPr>
              <a:t> 								</a:t>
            </a:r>
            <a:r>
              <a:rPr lang="en-US" sz="2000" b="1" dirty="0">
                <a:solidFill>
                  <a:schemeClr val="bg1"/>
                </a:solidFill>
                <a:latin typeface="Avenir Next Demi Bold" panose="020B0503020202020204" pitchFamily="34" charset="0"/>
                <a:cs typeface="Arial" panose="020B0604020202020204" pitchFamily="34" charset="0"/>
              </a:rPr>
              <a:t>Luke 12:22-23 </a:t>
            </a:r>
            <a:r>
              <a:rPr lang="en-US" sz="1200" b="1" dirty="0">
                <a:solidFill>
                  <a:schemeClr val="bg1"/>
                </a:solidFill>
                <a:latin typeface="Avenir Next Demi Bold" panose="020B0503020202020204" pitchFamily="34" charset="0"/>
                <a:cs typeface="Arial" panose="020B0604020202020204" pitchFamily="34" charset="0"/>
              </a:rPr>
              <a:t>NIV</a:t>
            </a:r>
          </a:p>
        </p:txBody>
      </p:sp>
    </p:spTree>
    <p:extLst>
      <p:ext uri="{BB962C8B-B14F-4D97-AF65-F5344CB8AC3E}">
        <p14:creationId xmlns:p14="http://schemas.microsoft.com/office/powerpoint/2010/main" val="1980930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A3532B-B1DC-2143-A51E-993B6BC2F216}"/>
              </a:ext>
            </a:extLst>
          </p:cNvPr>
          <p:cNvSpPr txBox="1"/>
          <p:nvPr/>
        </p:nvSpPr>
        <p:spPr>
          <a:xfrm>
            <a:off x="-13447" y="1809750"/>
            <a:ext cx="9144000" cy="1323439"/>
          </a:xfrm>
          <a:prstGeom prst="rect">
            <a:avLst/>
          </a:prstGeom>
          <a:noFill/>
        </p:spPr>
        <p:txBody>
          <a:bodyPr wrap="square" rtlCol="0">
            <a:spAutoFit/>
          </a:bodyPr>
          <a:lstStyle/>
          <a:p>
            <a:pPr algn="ctr"/>
            <a:r>
              <a:rPr lang="en-US" sz="4000" b="1" dirty="0">
                <a:solidFill>
                  <a:schemeClr val="bg1"/>
                </a:solidFill>
                <a:latin typeface="Avenir Next Demi Bold" panose="020B0503020202020204" pitchFamily="34" charset="0"/>
                <a:cs typeface="Arial" panose="020B0604020202020204" pitchFamily="34" charset="0"/>
              </a:rPr>
              <a:t>Trust </a:t>
            </a:r>
            <a:r>
              <a:rPr lang="en-US" sz="4000" b="1" u="sng" dirty="0">
                <a:solidFill>
                  <a:schemeClr val="bg1"/>
                </a:solidFill>
                <a:latin typeface="Avenir Next Demi Bold" panose="020B0503020202020204" pitchFamily="34" charset="0"/>
                <a:cs typeface="Arial" panose="020B0604020202020204" pitchFamily="34" charset="0"/>
              </a:rPr>
              <a:t>Jesus</a:t>
            </a:r>
            <a:r>
              <a:rPr lang="en-US" sz="4000" b="1" dirty="0">
                <a:solidFill>
                  <a:schemeClr val="bg1"/>
                </a:solidFill>
                <a:latin typeface="Avenir Next Demi Bold" panose="020B0503020202020204" pitchFamily="34" charset="0"/>
                <a:cs typeface="Arial" panose="020B0604020202020204" pitchFamily="34" charset="0"/>
              </a:rPr>
              <a:t> for your </a:t>
            </a:r>
          </a:p>
          <a:p>
            <a:pPr algn="ctr"/>
            <a:r>
              <a:rPr lang="en-US" sz="4000" b="1" u="sng" dirty="0">
                <a:solidFill>
                  <a:schemeClr val="bg1"/>
                </a:solidFill>
                <a:latin typeface="Avenir Next Demi Bold" panose="020B0503020202020204" pitchFamily="34" charset="0"/>
                <a:cs typeface="Arial" panose="020B0604020202020204" pitchFamily="34" charset="0"/>
              </a:rPr>
              <a:t>needs</a:t>
            </a:r>
            <a:r>
              <a:rPr lang="en-US" sz="4000" b="1" dirty="0">
                <a:solidFill>
                  <a:schemeClr val="bg1"/>
                </a:solidFill>
                <a:latin typeface="Avenir Next Demi Bold" panose="020B0503020202020204" pitchFamily="34" charset="0"/>
                <a:cs typeface="Arial" panose="020B0604020202020204" pitchFamily="34" charset="0"/>
              </a:rPr>
              <a:t> every day.</a:t>
            </a:r>
          </a:p>
        </p:txBody>
      </p:sp>
    </p:spTree>
    <p:extLst>
      <p:ext uri="{BB962C8B-B14F-4D97-AF65-F5344CB8AC3E}">
        <p14:creationId xmlns:p14="http://schemas.microsoft.com/office/powerpoint/2010/main" val="966336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A4FBB36-4FD6-B44E-97F1-C93FD0F68ED1}"/>
              </a:ext>
            </a:extLst>
          </p:cNvPr>
          <p:cNvSpPr txBox="1"/>
          <p:nvPr/>
        </p:nvSpPr>
        <p:spPr>
          <a:xfrm>
            <a:off x="304800" y="1504950"/>
            <a:ext cx="8686800" cy="2616101"/>
          </a:xfrm>
          <a:prstGeom prst="rect">
            <a:avLst/>
          </a:prstGeom>
          <a:noFill/>
        </p:spPr>
        <p:txBody>
          <a:bodyPr wrap="square" rtlCol="0">
            <a:spAutoFit/>
          </a:bodyPr>
          <a:lstStyle/>
          <a:p>
            <a:r>
              <a:rPr lang="en-US" sz="3600" b="1" dirty="0">
                <a:solidFill>
                  <a:schemeClr val="bg1"/>
                </a:solidFill>
                <a:latin typeface="Avenir Next Demi Bold" panose="020B0503020202020204" pitchFamily="34" charset="0"/>
              </a:rPr>
              <a:t>Consider the ravens: They do not sow or reap, they have no storeroom or barn; yet God feeds them. And how much more valuable you are than birds! </a:t>
            </a:r>
            <a:r>
              <a:rPr lang="en-US" b="1" dirty="0">
                <a:solidFill>
                  <a:schemeClr val="bg1"/>
                </a:solidFill>
                <a:latin typeface="Avenir Next Demi Bold" panose="020B0503020202020204" pitchFamily="34" charset="0"/>
              </a:rPr>
              <a:t>											</a:t>
            </a:r>
            <a:r>
              <a:rPr lang="en-US" sz="2000" b="1" dirty="0">
                <a:solidFill>
                  <a:schemeClr val="bg1"/>
                </a:solidFill>
                <a:latin typeface="Avenir Next Demi Bold" panose="020B0503020202020204" pitchFamily="34" charset="0"/>
                <a:cs typeface="Arial" panose="020B0604020202020204" pitchFamily="34" charset="0"/>
              </a:rPr>
              <a:t>Luke 12:24 </a:t>
            </a:r>
            <a:r>
              <a:rPr lang="en-US" sz="1200" b="1" dirty="0">
                <a:solidFill>
                  <a:schemeClr val="bg1"/>
                </a:solidFill>
                <a:latin typeface="Avenir Next Demi Bold" panose="020B0503020202020204" pitchFamily="34" charset="0"/>
                <a:cs typeface="Arial" panose="020B0604020202020204" pitchFamily="34" charset="0"/>
              </a:rPr>
              <a:t>NIV</a:t>
            </a:r>
          </a:p>
        </p:txBody>
      </p:sp>
    </p:spTree>
    <p:extLst>
      <p:ext uri="{BB962C8B-B14F-4D97-AF65-F5344CB8AC3E}">
        <p14:creationId xmlns:p14="http://schemas.microsoft.com/office/powerpoint/2010/main" val="2285558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A3532B-B1DC-2143-A51E-993B6BC2F216}"/>
              </a:ext>
            </a:extLst>
          </p:cNvPr>
          <p:cNvSpPr txBox="1"/>
          <p:nvPr/>
        </p:nvSpPr>
        <p:spPr>
          <a:xfrm>
            <a:off x="0" y="2190750"/>
            <a:ext cx="9144000" cy="707886"/>
          </a:xfrm>
          <a:prstGeom prst="rect">
            <a:avLst/>
          </a:prstGeom>
          <a:noFill/>
        </p:spPr>
        <p:txBody>
          <a:bodyPr wrap="square" rtlCol="0">
            <a:spAutoFit/>
          </a:bodyPr>
          <a:lstStyle/>
          <a:p>
            <a:pPr algn="ctr"/>
            <a:r>
              <a:rPr lang="en-US" sz="4000" b="1" dirty="0">
                <a:solidFill>
                  <a:schemeClr val="bg1"/>
                </a:solidFill>
                <a:latin typeface="Avenir Next Demi Bold" panose="020B0503020202020204" pitchFamily="34" charset="0"/>
                <a:cs typeface="Arial" panose="020B0604020202020204" pitchFamily="34" charset="0"/>
              </a:rPr>
              <a:t>We are promised an </a:t>
            </a:r>
            <a:r>
              <a:rPr lang="en-US" sz="4000" b="1" u="sng" dirty="0">
                <a:solidFill>
                  <a:schemeClr val="bg1"/>
                </a:solidFill>
                <a:latin typeface="Avenir Next Demi Bold" panose="020B0503020202020204" pitchFamily="34" charset="0"/>
                <a:cs typeface="Arial" panose="020B0604020202020204" pitchFamily="34" charset="0"/>
              </a:rPr>
              <a:t>abundance</a:t>
            </a:r>
            <a:r>
              <a:rPr lang="en-US" sz="4000" b="1" dirty="0">
                <a:solidFill>
                  <a:schemeClr val="bg1"/>
                </a:solidFill>
                <a:latin typeface="Avenir Next Demi Bold" panose="020B0503020202020204" pitchFamily="34" charset="0"/>
                <a:cs typeface="Arial" panose="020B0604020202020204" pitchFamily="34" charset="0"/>
              </a:rPr>
              <a:t>.</a:t>
            </a:r>
          </a:p>
        </p:txBody>
      </p:sp>
    </p:spTree>
    <p:extLst>
      <p:ext uri="{BB962C8B-B14F-4D97-AF65-F5344CB8AC3E}">
        <p14:creationId xmlns:p14="http://schemas.microsoft.com/office/powerpoint/2010/main" val="3564361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A4FBB36-4FD6-B44E-97F1-C93FD0F68ED1}"/>
              </a:ext>
            </a:extLst>
          </p:cNvPr>
          <p:cNvSpPr txBox="1"/>
          <p:nvPr/>
        </p:nvSpPr>
        <p:spPr>
          <a:xfrm>
            <a:off x="458993" y="1352550"/>
            <a:ext cx="8686800" cy="2616101"/>
          </a:xfrm>
          <a:prstGeom prst="rect">
            <a:avLst/>
          </a:prstGeom>
          <a:noFill/>
        </p:spPr>
        <p:txBody>
          <a:bodyPr wrap="square" rtlCol="0">
            <a:spAutoFit/>
          </a:bodyPr>
          <a:lstStyle/>
          <a:p>
            <a:r>
              <a:rPr lang="en-US" sz="3600" b="1" dirty="0">
                <a:solidFill>
                  <a:schemeClr val="bg1"/>
                </a:solidFill>
                <a:latin typeface="Avenir Next Demi Bold" panose="020B0503020202020204" pitchFamily="34" charset="0"/>
              </a:rPr>
              <a:t>Who of you by worrying can add a single hour to your life? Since you cannot do this very little thing, why do you worry about the rest?</a:t>
            </a:r>
            <a:r>
              <a:rPr lang="en-US" b="1" dirty="0">
                <a:solidFill>
                  <a:schemeClr val="bg1"/>
                </a:solidFill>
                <a:latin typeface="Avenir Next Demi Bold" panose="020B0503020202020204" pitchFamily="34" charset="0"/>
              </a:rPr>
              <a:t> 													</a:t>
            </a:r>
            <a:r>
              <a:rPr lang="en-US" sz="2000" b="1" dirty="0">
                <a:solidFill>
                  <a:schemeClr val="bg1"/>
                </a:solidFill>
                <a:latin typeface="Avenir Next Demi Bold" panose="020B0503020202020204" pitchFamily="34" charset="0"/>
                <a:cs typeface="Arial" panose="020B0604020202020204" pitchFamily="34" charset="0"/>
              </a:rPr>
              <a:t>Luke 12:25-26 </a:t>
            </a:r>
            <a:r>
              <a:rPr lang="en-US" sz="1200" b="1" dirty="0">
                <a:solidFill>
                  <a:schemeClr val="bg1"/>
                </a:solidFill>
                <a:latin typeface="Avenir Next Demi Bold" panose="020B0503020202020204" pitchFamily="34" charset="0"/>
                <a:cs typeface="Arial" panose="020B0604020202020204" pitchFamily="34" charset="0"/>
              </a:rPr>
              <a:t>NIV</a:t>
            </a:r>
          </a:p>
        </p:txBody>
      </p:sp>
    </p:spTree>
    <p:extLst>
      <p:ext uri="{BB962C8B-B14F-4D97-AF65-F5344CB8AC3E}">
        <p14:creationId xmlns:p14="http://schemas.microsoft.com/office/powerpoint/2010/main" val="3194782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A3532B-B1DC-2143-A51E-993B6BC2F216}"/>
              </a:ext>
            </a:extLst>
          </p:cNvPr>
          <p:cNvSpPr txBox="1"/>
          <p:nvPr/>
        </p:nvSpPr>
        <p:spPr>
          <a:xfrm>
            <a:off x="0" y="2190750"/>
            <a:ext cx="9144000" cy="707886"/>
          </a:xfrm>
          <a:prstGeom prst="rect">
            <a:avLst/>
          </a:prstGeom>
          <a:noFill/>
        </p:spPr>
        <p:txBody>
          <a:bodyPr wrap="square" rtlCol="0">
            <a:spAutoFit/>
          </a:bodyPr>
          <a:lstStyle/>
          <a:p>
            <a:pPr algn="ctr"/>
            <a:r>
              <a:rPr lang="en-US" sz="4000" b="1" dirty="0">
                <a:solidFill>
                  <a:schemeClr val="bg1"/>
                </a:solidFill>
                <a:latin typeface="Avenir Next Demi Bold" panose="020B0503020202020204" pitchFamily="34" charset="0"/>
                <a:cs typeface="Arial" panose="020B0604020202020204" pitchFamily="34" charset="0"/>
              </a:rPr>
              <a:t>We don’t have to be </a:t>
            </a:r>
            <a:r>
              <a:rPr lang="en-US" sz="4000" b="1" u="sng" dirty="0">
                <a:solidFill>
                  <a:schemeClr val="bg1"/>
                </a:solidFill>
                <a:latin typeface="Avenir Next Demi Bold" panose="020B0503020202020204" pitchFamily="34" charset="0"/>
                <a:cs typeface="Arial" panose="020B0604020202020204" pitchFamily="34" charset="0"/>
              </a:rPr>
              <a:t>anxious</a:t>
            </a:r>
            <a:r>
              <a:rPr lang="en-US" sz="4000" b="1" dirty="0">
                <a:solidFill>
                  <a:schemeClr val="bg1"/>
                </a:solidFill>
                <a:latin typeface="Avenir Next Demi Bold" panose="020B0503020202020204" pitchFamily="34" charset="0"/>
                <a:cs typeface="Arial" panose="020B0604020202020204" pitchFamily="34" charset="0"/>
              </a:rPr>
              <a:t>.</a:t>
            </a:r>
          </a:p>
        </p:txBody>
      </p:sp>
    </p:spTree>
    <p:extLst>
      <p:ext uri="{BB962C8B-B14F-4D97-AF65-F5344CB8AC3E}">
        <p14:creationId xmlns:p14="http://schemas.microsoft.com/office/powerpoint/2010/main" val="4166506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A4FBB36-4FD6-B44E-97F1-C93FD0F68ED1}"/>
              </a:ext>
            </a:extLst>
          </p:cNvPr>
          <p:cNvSpPr txBox="1"/>
          <p:nvPr/>
        </p:nvSpPr>
        <p:spPr>
          <a:xfrm>
            <a:off x="304800" y="311408"/>
            <a:ext cx="8686800" cy="4832092"/>
          </a:xfrm>
          <a:prstGeom prst="rect">
            <a:avLst/>
          </a:prstGeom>
          <a:noFill/>
        </p:spPr>
        <p:txBody>
          <a:bodyPr wrap="square" rtlCol="0">
            <a:spAutoFit/>
          </a:bodyPr>
          <a:lstStyle/>
          <a:p>
            <a:r>
              <a:rPr lang="en-US" sz="3600" b="1" dirty="0">
                <a:solidFill>
                  <a:schemeClr val="bg1"/>
                </a:solidFill>
                <a:latin typeface="Avenir Next Demi Bold" panose="020B0503020202020204" pitchFamily="34" charset="0"/>
              </a:rPr>
              <a:t>“Consider how the wild flowers grow. They do not labor or spin. Yet I tell you, not even Solomon in all his splendor was dressed like one of these. If that is how God clothes the grass of the field, which is here today, and tomorrow is thrown into the fire, how much more will he clothe you—you of little faith!</a:t>
            </a:r>
          </a:p>
          <a:p>
            <a:r>
              <a:rPr lang="en-US" b="1" dirty="0">
                <a:solidFill>
                  <a:schemeClr val="bg1"/>
                </a:solidFill>
                <a:latin typeface="Avenir Next Demi Bold" panose="020B0503020202020204" pitchFamily="34" charset="0"/>
              </a:rPr>
              <a:t> 									</a:t>
            </a:r>
            <a:r>
              <a:rPr lang="en-US" sz="2000" b="1" dirty="0">
                <a:solidFill>
                  <a:schemeClr val="bg1"/>
                </a:solidFill>
                <a:latin typeface="Avenir Next Demi Bold" panose="020B0503020202020204" pitchFamily="34" charset="0"/>
                <a:cs typeface="Arial" panose="020B0604020202020204" pitchFamily="34" charset="0"/>
              </a:rPr>
              <a:t>Luke 12:27-28 </a:t>
            </a:r>
            <a:r>
              <a:rPr lang="en-US" sz="1200" b="1" dirty="0">
                <a:solidFill>
                  <a:schemeClr val="bg1"/>
                </a:solidFill>
                <a:latin typeface="Avenir Next Demi Bold" panose="020B0503020202020204" pitchFamily="34" charset="0"/>
                <a:cs typeface="Arial" panose="020B0604020202020204" pitchFamily="34" charset="0"/>
              </a:rPr>
              <a:t>NIV</a:t>
            </a:r>
          </a:p>
        </p:txBody>
      </p:sp>
    </p:spTree>
    <p:extLst>
      <p:ext uri="{BB962C8B-B14F-4D97-AF65-F5344CB8AC3E}">
        <p14:creationId xmlns:p14="http://schemas.microsoft.com/office/powerpoint/2010/main" val="777425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4A3532B-B1DC-2143-A51E-993B6BC2F216}"/>
              </a:ext>
            </a:extLst>
          </p:cNvPr>
          <p:cNvSpPr txBox="1"/>
          <p:nvPr/>
        </p:nvSpPr>
        <p:spPr>
          <a:xfrm>
            <a:off x="0" y="1962150"/>
            <a:ext cx="9144000" cy="1323439"/>
          </a:xfrm>
          <a:prstGeom prst="rect">
            <a:avLst/>
          </a:prstGeom>
          <a:noFill/>
        </p:spPr>
        <p:txBody>
          <a:bodyPr wrap="square" rtlCol="0">
            <a:spAutoFit/>
          </a:bodyPr>
          <a:lstStyle/>
          <a:p>
            <a:pPr algn="ctr"/>
            <a:r>
              <a:rPr lang="en-US" sz="4000" b="1" dirty="0">
                <a:solidFill>
                  <a:schemeClr val="bg1"/>
                </a:solidFill>
                <a:latin typeface="Avenir Next Demi Bold" panose="020B0503020202020204" pitchFamily="34" charset="0"/>
                <a:cs typeface="Arial" panose="020B0604020202020204" pitchFamily="34" charset="0"/>
              </a:rPr>
              <a:t>God cares for even the </a:t>
            </a:r>
          </a:p>
          <a:p>
            <a:pPr algn="ctr"/>
            <a:r>
              <a:rPr lang="en-US" sz="4000" b="1" dirty="0">
                <a:solidFill>
                  <a:schemeClr val="bg1"/>
                </a:solidFill>
                <a:latin typeface="Avenir Next Demi Bold" panose="020B0503020202020204" pitchFamily="34" charset="0"/>
                <a:cs typeface="Arial" panose="020B0604020202020204" pitchFamily="34" charset="0"/>
              </a:rPr>
              <a:t>least among us.</a:t>
            </a:r>
          </a:p>
        </p:txBody>
      </p:sp>
    </p:spTree>
    <p:extLst>
      <p:ext uri="{BB962C8B-B14F-4D97-AF65-F5344CB8AC3E}">
        <p14:creationId xmlns:p14="http://schemas.microsoft.com/office/powerpoint/2010/main" val="282831106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16085</TotalTime>
  <Words>428</Words>
  <Application>Microsoft Macintosh PowerPoint</Application>
  <PresentationFormat>On-screen Show (16:9)</PresentationFormat>
  <Paragraphs>375</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Avenir Next Demi Bold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Trevor Van Laar</dc:creator>
  <cp:lastModifiedBy>Trevor Van Laar</cp:lastModifiedBy>
  <cp:revision>52</cp:revision>
  <dcterms:created xsi:type="dcterms:W3CDTF">2019-09-30T19:17:10Z</dcterms:created>
  <dcterms:modified xsi:type="dcterms:W3CDTF">2019-10-30T20:13:08Z</dcterms:modified>
</cp:coreProperties>
</file>